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3" r:id="rId2"/>
    <p:sldId id="274" r:id="rId3"/>
    <p:sldId id="282" r:id="rId4"/>
    <p:sldId id="257" r:id="rId5"/>
    <p:sldId id="261" r:id="rId6"/>
    <p:sldId id="310" r:id="rId7"/>
    <p:sldId id="263" r:id="rId8"/>
    <p:sldId id="295" r:id="rId9"/>
    <p:sldId id="296" r:id="rId10"/>
    <p:sldId id="297" r:id="rId11"/>
    <p:sldId id="311" r:id="rId12"/>
    <p:sldId id="312" r:id="rId13"/>
    <p:sldId id="305" r:id="rId14"/>
    <p:sldId id="306" r:id="rId15"/>
    <p:sldId id="307" r:id="rId16"/>
    <p:sldId id="269" r:id="rId17"/>
    <p:sldId id="285" r:id="rId18"/>
    <p:sldId id="270" r:id="rId19"/>
    <p:sldId id="271" r:id="rId20"/>
    <p:sldId id="318" r:id="rId21"/>
    <p:sldId id="275" r:id="rId22"/>
    <p:sldId id="276" r:id="rId23"/>
    <p:sldId id="319" r:id="rId24"/>
    <p:sldId id="322" r:id="rId25"/>
    <p:sldId id="290" r:id="rId26"/>
    <p:sldId id="317" r:id="rId27"/>
    <p:sldId id="294" r:id="rId28"/>
    <p:sldId id="299" r:id="rId29"/>
    <p:sldId id="303" r:id="rId30"/>
    <p:sldId id="298" r:id="rId31"/>
    <p:sldId id="300" r:id="rId32"/>
    <p:sldId id="301" r:id="rId33"/>
    <p:sldId id="308" r:id="rId34"/>
    <p:sldId id="309" r:id="rId35"/>
    <p:sldId id="323"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30F0EB-3F59-4C43-8612-AF1AD8E6CBB3}" type="datetimeFigureOut">
              <a:rPr lang="en-US" smtClean="0"/>
              <a:t>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6362-2454-4A96-9C09-C8F0C7DD4D12}" type="slidenum">
              <a:rPr lang="en-US" smtClean="0"/>
              <a:t>‹#›</a:t>
            </a:fld>
            <a:endParaRPr lang="en-US"/>
          </a:p>
        </p:txBody>
      </p:sp>
    </p:spTree>
    <p:extLst>
      <p:ext uri="{BB962C8B-B14F-4D97-AF65-F5344CB8AC3E}">
        <p14:creationId xmlns:p14="http://schemas.microsoft.com/office/powerpoint/2010/main" val="128556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entury Schoolbook" pitchFamily="18" charset="0"/>
                <a:cs typeface="Arial" pitchFamily="34" charset="0"/>
              </a:defRPr>
            </a:lvl1pPr>
            <a:lvl2pPr marL="742950" indent="-285750" eaLnBrk="0" hangingPunct="0">
              <a:defRPr>
                <a:solidFill>
                  <a:schemeClr val="tx1"/>
                </a:solidFill>
                <a:latin typeface="Century Schoolbook" pitchFamily="18" charset="0"/>
                <a:cs typeface="Arial" pitchFamily="34" charset="0"/>
              </a:defRPr>
            </a:lvl2pPr>
            <a:lvl3pPr marL="1143000" indent="-228600" eaLnBrk="0" hangingPunct="0">
              <a:defRPr>
                <a:solidFill>
                  <a:schemeClr val="tx1"/>
                </a:solidFill>
                <a:latin typeface="Century Schoolbook" pitchFamily="18" charset="0"/>
                <a:cs typeface="Arial" pitchFamily="34" charset="0"/>
              </a:defRPr>
            </a:lvl3pPr>
            <a:lvl4pPr marL="1600200" indent="-228600" eaLnBrk="0" hangingPunct="0">
              <a:defRPr>
                <a:solidFill>
                  <a:schemeClr val="tx1"/>
                </a:solidFill>
                <a:latin typeface="Century Schoolbook" pitchFamily="18" charset="0"/>
                <a:cs typeface="Arial" pitchFamily="34" charset="0"/>
              </a:defRPr>
            </a:lvl4pPr>
            <a:lvl5pPr marL="2057400" indent="-228600" eaLnBrk="0" hangingPunct="0">
              <a:defRPr>
                <a:solidFill>
                  <a:schemeClr val="tx1"/>
                </a:solidFill>
                <a:latin typeface="Century Schoolbook" pitchFamily="18" charset="0"/>
                <a:cs typeface="Arial"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itchFamily="34" charset="0"/>
              </a:defRPr>
            </a:lvl9pPr>
          </a:lstStyle>
          <a:p>
            <a:pPr eaLnBrk="1" hangingPunct="1"/>
            <a:fld id="{05B1B479-5152-413F-B17D-6974A1D2479B}" type="slidenum">
              <a:rPr lang="en-US" smtClean="0">
                <a:latin typeface="Arial" pitchFamily="34" charset="0"/>
              </a:rPr>
              <a:pPr eaLnBrk="1" hangingPunct="1"/>
              <a:t>1</a:t>
            </a:fld>
            <a:endParaRPr lang="en-US" smtClean="0">
              <a:latin typeface="Arial" pitchFamily="34"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0388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0F958-F700-4788-99A8-231ED03A20AF}"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2781371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0F958-F700-4788-99A8-231ED03A20AF}"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95702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0F958-F700-4788-99A8-231ED03A20AF}"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129205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0F958-F700-4788-99A8-231ED03A20AF}"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399677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C0F958-F700-4788-99A8-231ED03A20AF}"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2278301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0F958-F700-4788-99A8-231ED03A20AF}"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301806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0F958-F700-4788-99A8-231ED03A20AF}" type="datetimeFigureOut">
              <a:rPr lang="en-US" smtClean="0"/>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177160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0F958-F700-4788-99A8-231ED03A20AF}" type="datetimeFigureOut">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386261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0F958-F700-4788-99A8-231ED03A20AF}" type="datetimeFigureOut">
              <a:rPr lang="en-US" smtClean="0"/>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202629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C0F958-F700-4788-99A8-231ED03A20AF}"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45773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C0F958-F700-4788-99A8-231ED03A20AF}"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94EEF-BC57-4122-99B3-138CBB5A515B}" type="slidenum">
              <a:rPr lang="en-US" smtClean="0"/>
              <a:t>‹#›</a:t>
            </a:fld>
            <a:endParaRPr lang="en-US"/>
          </a:p>
        </p:txBody>
      </p:sp>
    </p:spTree>
    <p:extLst>
      <p:ext uri="{BB962C8B-B14F-4D97-AF65-F5344CB8AC3E}">
        <p14:creationId xmlns:p14="http://schemas.microsoft.com/office/powerpoint/2010/main" val="400535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0F958-F700-4788-99A8-231ED03A20AF}" type="datetimeFigureOut">
              <a:rPr lang="en-US" smtClean="0"/>
              <a:t>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94EEF-BC57-4122-99B3-138CBB5A515B}" type="slidenum">
              <a:rPr lang="en-US" smtClean="0"/>
              <a:t>‹#›</a:t>
            </a:fld>
            <a:endParaRPr lang="en-US"/>
          </a:p>
        </p:txBody>
      </p:sp>
    </p:spTree>
    <p:extLst>
      <p:ext uri="{BB962C8B-B14F-4D97-AF65-F5344CB8AC3E}">
        <p14:creationId xmlns:p14="http://schemas.microsoft.com/office/powerpoint/2010/main" val="2073914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Untitled-Scanned-04"/>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0" y="11575"/>
            <a:ext cx="12264271" cy="6858000"/>
          </a:xfrm>
          <a:noFill/>
        </p:spPr>
      </p:pic>
      <p:sp>
        <p:nvSpPr>
          <p:cNvPr id="32771" name="WordArt 8"/>
          <p:cNvSpPr>
            <a:spLocks noChangeArrowheads="1" noChangeShapeType="1" noTextEdit="1"/>
          </p:cNvSpPr>
          <p:nvPr/>
        </p:nvSpPr>
        <p:spPr bwMode="auto">
          <a:xfrm>
            <a:off x="3287713" y="4371975"/>
            <a:ext cx="5791200" cy="1720850"/>
          </a:xfrm>
          <a:prstGeom prst="rect">
            <a:avLst/>
          </a:prstGeom>
        </p:spPr>
        <p:txBody>
          <a:bodyPr wrap="none" fromWordArt="1">
            <a:prstTxWarp prst="textPlain">
              <a:avLst>
                <a:gd name="adj" fmla="val 50000"/>
              </a:avLst>
            </a:prstTxWarp>
          </a:bodyPr>
          <a:lstStyle/>
          <a:p>
            <a:endParaRPr lang="fa-IR" sz="3600" i="1" kern="10" dirty="0">
              <a:ln w="9525">
                <a:solidFill>
                  <a:srgbClr val="000000"/>
                </a:solidFill>
                <a:round/>
                <a:headEnd/>
                <a:tailEnd/>
              </a:ln>
              <a:solidFill>
                <a:srgbClr val="FFFFFF"/>
              </a:solidFill>
              <a:cs typeface="B Titr"/>
            </a:endParaRPr>
          </a:p>
        </p:txBody>
      </p:sp>
      <p:sp>
        <p:nvSpPr>
          <p:cNvPr id="2" name="Rectangle 1"/>
          <p:cNvSpPr/>
          <p:nvPr/>
        </p:nvSpPr>
        <p:spPr>
          <a:xfrm>
            <a:off x="3997235" y="3283634"/>
            <a:ext cx="5400967" cy="646331"/>
          </a:xfrm>
          <a:prstGeom prst="rect">
            <a:avLst/>
          </a:prstGeom>
        </p:spPr>
        <p:txBody>
          <a:bodyPr wrap="none">
            <a:spAutoFit/>
          </a:bodyPr>
          <a:lstStyle/>
          <a:p>
            <a:pPr algn="ctr"/>
            <a:r>
              <a:rPr lang="en-US" sz="3600" b="1" i="1" dirty="0">
                <a:solidFill>
                  <a:schemeClr val="bg1"/>
                </a:solidFill>
                <a:effectLst>
                  <a:outerShdw blurRad="38100" dist="38100" dir="2700000" algn="tl">
                    <a:srgbClr val="000000">
                      <a:alpha val="43137"/>
                    </a:srgbClr>
                  </a:outerShdw>
                </a:effectLst>
                <a:latin typeface="Bodoni MT" pitchFamily="18" charset="0"/>
              </a:rPr>
              <a:t>IN THE NAME OF GOD</a:t>
            </a:r>
            <a:endParaRPr lang="fa-IR" sz="3600" b="1" i="1" dirty="0">
              <a:solidFill>
                <a:schemeClr val="bg1"/>
              </a:solidFill>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val="253077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84"/>
            <a:ext cx="8040414" cy="1325563"/>
          </a:xfrm>
        </p:spPr>
        <p:txBody>
          <a:bodyPr/>
          <a:lstStyle/>
          <a:p>
            <a:pPr algn="ctr"/>
            <a:r>
              <a:rPr lang="en-US" sz="3200" b="1" dirty="0">
                <a:solidFill>
                  <a:prstClr val="black"/>
                </a:solidFill>
              </a:rPr>
              <a:t>Nuremberg trials </a:t>
            </a:r>
            <a:r>
              <a:rPr lang="en-US" sz="1800" dirty="0">
                <a:solidFill>
                  <a:prstClr val="black"/>
                </a:solidFill>
              </a:rPr>
              <a:t>cont’d</a:t>
            </a:r>
            <a:endParaRPr lang="en-US" dirty="0"/>
          </a:p>
        </p:txBody>
      </p:sp>
      <p:sp>
        <p:nvSpPr>
          <p:cNvPr id="3" name="Content Placeholder 2"/>
          <p:cNvSpPr>
            <a:spLocks noGrp="1"/>
          </p:cNvSpPr>
          <p:nvPr>
            <p:ph idx="1"/>
          </p:nvPr>
        </p:nvSpPr>
        <p:spPr>
          <a:xfrm>
            <a:off x="0" y="1342147"/>
            <a:ext cx="8881242" cy="5515853"/>
          </a:xfrm>
        </p:spPr>
        <p:txBody>
          <a:bodyPr>
            <a:normAutofit lnSpcReduction="10000"/>
          </a:bodyPr>
          <a:lstStyle/>
          <a:p>
            <a:pPr marL="514350" indent="-514350">
              <a:buFont typeface="+mj-lt"/>
              <a:buAutoNum type="arabicPeriod"/>
            </a:pPr>
            <a:r>
              <a:rPr lang="en-US" dirty="0" smtClean="0"/>
              <a:t>As </a:t>
            </a:r>
            <a:r>
              <a:rPr lang="en-US" dirty="0"/>
              <a:t>a result of the Nuremberg </a:t>
            </a:r>
            <a:r>
              <a:rPr lang="en-US" dirty="0" smtClean="0"/>
              <a:t>trial </a:t>
            </a:r>
            <a:r>
              <a:rPr lang="en-US" dirty="0"/>
              <a:t>a set of guidelines </a:t>
            </a:r>
            <a:r>
              <a:rPr lang="en-US" dirty="0" smtClean="0"/>
              <a:t>document were created</a:t>
            </a:r>
          </a:p>
          <a:p>
            <a:pPr marL="0" indent="0">
              <a:buNone/>
            </a:pPr>
            <a:endParaRPr lang="en-US" dirty="0"/>
          </a:p>
          <a:p>
            <a:pPr marL="514350" indent="-514350">
              <a:buFont typeface="+mj-lt"/>
              <a:buAutoNum type="arabicPeriod" startAt="2"/>
            </a:pPr>
            <a:r>
              <a:rPr lang="en-US" dirty="0" smtClean="0"/>
              <a:t>German doctors that conducted medical experiments in concentration camps tried in </a:t>
            </a:r>
            <a:r>
              <a:rPr lang="en-US" dirty="0"/>
              <a:t>the so-called </a:t>
            </a:r>
            <a:r>
              <a:rPr lang="en-US" dirty="0" smtClean="0"/>
              <a:t>“Doctors</a:t>
            </a:r>
            <a:r>
              <a:rPr lang="en-US" dirty="0"/>
              <a:t>' </a:t>
            </a:r>
            <a:r>
              <a:rPr lang="en-US" dirty="0" smtClean="0"/>
              <a:t>Trial”</a:t>
            </a:r>
          </a:p>
          <a:p>
            <a:pPr marL="0" indent="0">
              <a:buNone/>
            </a:pPr>
            <a:endParaRPr lang="en-US" dirty="0" smtClean="0"/>
          </a:p>
          <a:p>
            <a:pPr marL="514350" indent="-514350">
              <a:buFont typeface="+mj-lt"/>
              <a:buAutoNum type="arabicPeriod" startAt="3"/>
            </a:pPr>
            <a:r>
              <a:rPr lang="en-US" dirty="0" smtClean="0"/>
              <a:t>The </a:t>
            </a:r>
            <a:r>
              <a:rPr lang="en-US" dirty="0"/>
              <a:t>Doctors' </a:t>
            </a:r>
            <a:r>
              <a:rPr lang="en-US" dirty="0" smtClean="0"/>
              <a:t>trial lasted from </a:t>
            </a:r>
            <a:r>
              <a:rPr lang="en-US" dirty="0"/>
              <a:t>9 December </a:t>
            </a:r>
            <a:r>
              <a:rPr lang="en-US" dirty="0" smtClean="0"/>
              <a:t>1946 </a:t>
            </a:r>
            <a:r>
              <a:rPr lang="en-US" dirty="0"/>
              <a:t>until 20 August </a:t>
            </a:r>
            <a:r>
              <a:rPr lang="en-US" dirty="0" smtClean="0"/>
              <a:t>1947</a:t>
            </a:r>
          </a:p>
          <a:p>
            <a:pPr marL="0" indent="0">
              <a:buNone/>
            </a:pPr>
            <a:r>
              <a:rPr lang="en-US" dirty="0" smtClean="0"/>
              <a:t> </a:t>
            </a:r>
          </a:p>
          <a:p>
            <a:pPr marL="514350" indent="-514350">
              <a:buFont typeface="+mj-lt"/>
              <a:buAutoNum type="arabicPeriod" startAt="4"/>
            </a:pPr>
            <a:r>
              <a:rPr lang="en-US" dirty="0"/>
              <a:t> Doctors' Trial led to the creation of the Nuremberg </a:t>
            </a:r>
            <a:r>
              <a:rPr lang="en-US" dirty="0" smtClean="0"/>
              <a:t>Code : </a:t>
            </a:r>
          </a:p>
          <a:p>
            <a:pPr marL="0" indent="0">
              <a:buNone/>
            </a:pPr>
            <a:r>
              <a:rPr lang="en-US" dirty="0"/>
              <a:t> </a:t>
            </a:r>
            <a:r>
              <a:rPr lang="en-US" dirty="0" smtClean="0"/>
              <a:t>         </a:t>
            </a:r>
            <a:r>
              <a:rPr lang="en-US" sz="2400" dirty="0" smtClean="0"/>
              <a:t>a </a:t>
            </a:r>
            <a:r>
              <a:rPr lang="en-US" sz="2400" dirty="0"/>
              <a:t>set of research ethics principles for human </a:t>
            </a:r>
            <a:r>
              <a:rPr lang="en-US" sz="2400" dirty="0" smtClean="0"/>
              <a:t>experimentation</a:t>
            </a:r>
            <a:endParaRPr lang="en-US" sz="2400" dirty="0"/>
          </a:p>
          <a:p>
            <a:pPr marL="0" indent="0">
              <a:buNone/>
            </a:pPr>
            <a:endParaRPr lang="en-US" dirty="0"/>
          </a:p>
        </p:txBody>
      </p:sp>
      <p:sp>
        <p:nvSpPr>
          <p:cNvPr id="5" name="AutoShape 2" descr="ØªØµÙÛØ± ÙØ±ØªØ¨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ØªØµÙÛØ± ÙØ±ØªØ¨Ø·"/>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8692055" y="160337"/>
            <a:ext cx="3499945" cy="2751029"/>
          </a:xfrm>
          <a:prstGeom prst="rect">
            <a:avLst/>
          </a:prstGeom>
        </p:spPr>
      </p:pic>
    </p:spTree>
    <p:extLst>
      <p:ext uri="{BB962C8B-B14F-4D97-AF65-F5344CB8AC3E}">
        <p14:creationId xmlns:p14="http://schemas.microsoft.com/office/powerpoint/2010/main" val="4115664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Nuremberg Code</a:t>
            </a:r>
          </a:p>
        </p:txBody>
      </p:sp>
      <p:sp>
        <p:nvSpPr>
          <p:cNvPr id="3" name="Content Placeholder 2"/>
          <p:cNvSpPr>
            <a:spLocks noGrp="1"/>
          </p:cNvSpPr>
          <p:nvPr>
            <p:ph idx="1"/>
          </p:nvPr>
        </p:nvSpPr>
        <p:spPr>
          <a:xfrm>
            <a:off x="669701" y="1690688"/>
            <a:ext cx="10684099" cy="4486275"/>
          </a:xfrm>
        </p:spPr>
        <p:txBody>
          <a:bodyPr>
            <a:normAutofit fontScale="77500" lnSpcReduction="20000"/>
          </a:bodyPr>
          <a:lstStyle/>
          <a:p>
            <a:pPr marL="514350" indent="-514350">
              <a:buFont typeface="+mj-lt"/>
              <a:buAutoNum type="arabicPeriod"/>
            </a:pPr>
            <a:r>
              <a:rPr lang="en-US" dirty="0"/>
              <a:t>The voluntary consent of the human subject is absolutely essential.</a:t>
            </a:r>
          </a:p>
          <a:p>
            <a:pPr marL="514350" indent="-514350">
              <a:buFont typeface="+mj-lt"/>
              <a:buAutoNum type="arabicPeriod"/>
            </a:pPr>
            <a:r>
              <a:rPr lang="en-US" dirty="0"/>
              <a:t>The experiment should be such as to yield fruitful results for the good of society, unprocurable by other methods or means of study, and not random and unnecessary in nature.</a:t>
            </a:r>
          </a:p>
          <a:p>
            <a:pPr marL="514350" indent="-514350">
              <a:buFont typeface="+mj-lt"/>
              <a:buAutoNum type="arabicPeriod"/>
            </a:pPr>
            <a:r>
              <a:rPr lang="en-US" dirty="0"/>
              <a:t>The experiment should be so designed and based on the results of animal experimentation and a knowledge of the natural history of the disease or other problem under study that the anticipated results will justify the performance of the experiment.</a:t>
            </a:r>
          </a:p>
          <a:p>
            <a:pPr marL="514350" indent="-514350">
              <a:buFont typeface="+mj-lt"/>
              <a:buAutoNum type="arabicPeriod"/>
            </a:pPr>
            <a:r>
              <a:rPr lang="en-US" dirty="0"/>
              <a:t>The experiment should be so conducted as to avoid all unnecessary physical and mental suffering and injury.</a:t>
            </a:r>
          </a:p>
          <a:p>
            <a:pPr marL="514350" indent="-514350">
              <a:buFont typeface="+mj-lt"/>
              <a:buAutoNum type="arabicPeriod"/>
            </a:pPr>
            <a:r>
              <a:rPr lang="en-US" dirty="0"/>
              <a:t>No experiment should be conducted where there is an a priori reason to believe that death or disabling injury will occur; except, perhaps, in those experiments where the experimental physicians also serve as subjects.</a:t>
            </a:r>
          </a:p>
          <a:p>
            <a:pPr marL="514350" indent="-514350">
              <a:buFont typeface="+mj-lt"/>
              <a:buAutoNum type="arabicPeriod"/>
            </a:pPr>
            <a:r>
              <a:rPr lang="en-US" dirty="0"/>
              <a:t>The degree of risk to be taken should never exceed that determined by the humanitarian importance of the problem to be solved by the experiment.</a:t>
            </a:r>
          </a:p>
        </p:txBody>
      </p:sp>
    </p:spTree>
    <p:extLst>
      <p:ext uri="{BB962C8B-B14F-4D97-AF65-F5344CB8AC3E}">
        <p14:creationId xmlns:p14="http://schemas.microsoft.com/office/powerpoint/2010/main" val="2076485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Nuremberg </a:t>
            </a:r>
            <a:r>
              <a:rPr lang="en-US" dirty="0" smtClean="0"/>
              <a:t>Code</a:t>
            </a:r>
            <a:r>
              <a:rPr lang="en-US" sz="3600" dirty="0" smtClean="0"/>
              <a:t> </a:t>
            </a:r>
            <a:r>
              <a:rPr lang="en-US" sz="2200" dirty="0" smtClean="0"/>
              <a:t>cont’d</a:t>
            </a:r>
            <a:endParaRPr lang="en-US" sz="2200" dirty="0"/>
          </a:p>
        </p:txBody>
      </p:sp>
      <p:sp>
        <p:nvSpPr>
          <p:cNvPr id="3" name="Content Placeholder 2"/>
          <p:cNvSpPr>
            <a:spLocks noGrp="1"/>
          </p:cNvSpPr>
          <p:nvPr>
            <p:ph idx="1"/>
          </p:nvPr>
        </p:nvSpPr>
        <p:spPr>
          <a:xfrm>
            <a:off x="637902" y="1359761"/>
            <a:ext cx="10515600" cy="4936535"/>
          </a:xfrm>
        </p:spPr>
        <p:txBody>
          <a:bodyPr>
            <a:normAutofit fontScale="92500" lnSpcReduction="20000"/>
          </a:bodyPr>
          <a:lstStyle/>
          <a:p>
            <a:pPr marL="514350" indent="-514350">
              <a:buFont typeface="+mj-lt"/>
              <a:buAutoNum type="arabicPeriod" startAt="7"/>
            </a:pPr>
            <a:r>
              <a:rPr lang="en-US" dirty="0"/>
              <a:t>Proper preparations should be made and adequate facilities provided to protect the experimental subject against even remote possibilities of injury, disability, or </a:t>
            </a:r>
            <a:r>
              <a:rPr lang="en-US" dirty="0" smtClean="0"/>
              <a:t>death.</a:t>
            </a:r>
          </a:p>
          <a:p>
            <a:pPr marL="514350" indent="-514350">
              <a:buFont typeface="+mj-lt"/>
              <a:buAutoNum type="arabicPeriod" startAt="7"/>
            </a:pPr>
            <a:r>
              <a:rPr lang="en-US" dirty="0" smtClean="0"/>
              <a:t>The </a:t>
            </a:r>
            <a:r>
              <a:rPr lang="en-US" dirty="0"/>
              <a:t>experiment should be conducted only by scientifically qualified persons. The highest degree of skill and care should be required through all stages of the experiment of those who conduct or engage in the </a:t>
            </a:r>
            <a:r>
              <a:rPr lang="en-US" dirty="0" smtClean="0"/>
              <a:t>experiment.</a:t>
            </a:r>
          </a:p>
          <a:p>
            <a:pPr marL="514350" indent="-514350">
              <a:buFont typeface="+mj-lt"/>
              <a:buAutoNum type="arabicPeriod" startAt="7"/>
            </a:pPr>
            <a:r>
              <a:rPr lang="en-US" dirty="0" smtClean="0"/>
              <a:t>During </a:t>
            </a:r>
            <a:r>
              <a:rPr lang="en-US" dirty="0"/>
              <a:t>the course of the experiment the human subject should be at liberty to bring the experiment to an end if he has reached the physical or mental state where continuation of the experiment seems to him to be </a:t>
            </a:r>
            <a:r>
              <a:rPr lang="en-US" dirty="0" smtClean="0"/>
              <a:t>impossible.</a:t>
            </a:r>
          </a:p>
          <a:p>
            <a:pPr marL="514350" indent="-514350">
              <a:buFont typeface="+mj-lt"/>
              <a:buAutoNum type="arabicPeriod" startAt="7"/>
            </a:pPr>
            <a:r>
              <a:rPr lang="en-US" dirty="0" smtClean="0"/>
              <a:t>During </a:t>
            </a:r>
            <a:r>
              <a:rPr lang="en-US" dirty="0"/>
              <a:t>the course of the experiment the scientist in charge must be prepared to terminate the experiment at any stage, if he has probable cause to believe, in the exercise of the good faith, superior skill and careful judgment required of him that a continuation of the experiment is likely to result in injury, disability, or death to the experimental subject.</a:t>
            </a:r>
          </a:p>
        </p:txBody>
      </p:sp>
    </p:spTree>
    <p:extLst>
      <p:ext uri="{BB962C8B-B14F-4D97-AF65-F5344CB8AC3E}">
        <p14:creationId xmlns:p14="http://schemas.microsoft.com/office/powerpoint/2010/main" val="342868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3600" dirty="0"/>
              <a:t>Declaration of Geneva</a:t>
            </a:r>
          </a:p>
        </p:txBody>
      </p:sp>
      <p:sp>
        <p:nvSpPr>
          <p:cNvPr id="3" name="Content Placeholder 2"/>
          <p:cNvSpPr>
            <a:spLocks noGrp="1"/>
          </p:cNvSpPr>
          <p:nvPr>
            <p:ph idx="1"/>
          </p:nvPr>
        </p:nvSpPr>
        <p:spPr>
          <a:xfrm>
            <a:off x="137652" y="1412669"/>
            <a:ext cx="12054348" cy="5774711"/>
          </a:xfrm>
        </p:spPr>
        <p:txBody>
          <a:bodyPr>
            <a:normAutofit/>
          </a:bodyPr>
          <a:lstStyle/>
          <a:p>
            <a:pPr marL="514350" indent="-514350">
              <a:buFont typeface="+mj-lt"/>
              <a:buAutoNum type="arabicPeriod"/>
            </a:pPr>
            <a:r>
              <a:rPr lang="en-US" sz="2400" dirty="0" smtClean="0"/>
              <a:t>After </a:t>
            </a:r>
            <a:r>
              <a:rPr lang="en-US" sz="2400" dirty="0"/>
              <a:t>World War II ,</a:t>
            </a:r>
            <a:r>
              <a:rPr lang="en-US" sz="2400" dirty="0" smtClean="0"/>
              <a:t> </a:t>
            </a:r>
            <a:r>
              <a:rPr lang="en-US" sz="2400" dirty="0"/>
              <a:t>World Medical Association (WMA) </a:t>
            </a:r>
            <a:r>
              <a:rPr lang="en-US" sz="2400" dirty="0" smtClean="0"/>
              <a:t>accepted the </a:t>
            </a:r>
            <a:r>
              <a:rPr lang="en-US" sz="2400" dirty="0"/>
              <a:t>responsibility for setting ethical guidelines for the world </a:t>
            </a:r>
            <a:r>
              <a:rPr lang="en-US" sz="2400" dirty="0" smtClean="0"/>
              <a:t>physicians</a:t>
            </a:r>
            <a:endParaRPr lang="en-US" sz="2400" dirty="0"/>
          </a:p>
          <a:p>
            <a:pPr marL="514350" indent="-514350">
              <a:buFont typeface="+mj-lt"/>
              <a:buAutoNum type="arabicPeriod"/>
            </a:pPr>
            <a:r>
              <a:rPr lang="en-US" sz="2600" dirty="0"/>
              <a:t> </a:t>
            </a:r>
            <a:r>
              <a:rPr lang="en-US" sz="2400" dirty="0"/>
              <a:t>A study committee was appointed to prepare a "Charter of Medicine" </a:t>
            </a:r>
            <a:r>
              <a:rPr lang="en-US" sz="2400" dirty="0" smtClean="0"/>
              <a:t> </a:t>
            </a:r>
          </a:p>
          <a:p>
            <a:pPr marL="0" indent="0">
              <a:buNone/>
            </a:pPr>
            <a:r>
              <a:rPr lang="en-US" sz="2200" dirty="0"/>
              <a:t> </a:t>
            </a:r>
            <a:r>
              <a:rPr lang="en-US" sz="2200" dirty="0" smtClean="0"/>
              <a:t>            </a:t>
            </a:r>
            <a:r>
              <a:rPr lang="en-US" sz="2200" dirty="0"/>
              <a:t>an oath or promise that every </a:t>
            </a:r>
            <a:r>
              <a:rPr lang="en-US" sz="2200" dirty="0" smtClean="0"/>
              <a:t>doctor </a:t>
            </a:r>
            <a:r>
              <a:rPr lang="en-US" sz="2200" dirty="0"/>
              <a:t>would make upon receiving his/her medical </a:t>
            </a:r>
            <a:endParaRPr lang="en-US" sz="2200" dirty="0" smtClean="0"/>
          </a:p>
          <a:p>
            <a:pPr marL="0" indent="0">
              <a:buNone/>
            </a:pPr>
            <a:r>
              <a:rPr lang="en-US" sz="2200" dirty="0"/>
              <a:t> </a:t>
            </a:r>
            <a:r>
              <a:rPr lang="en-US" sz="2200" dirty="0" smtClean="0"/>
              <a:t>              degree</a:t>
            </a:r>
          </a:p>
          <a:p>
            <a:pPr marL="457200" indent="-457200">
              <a:buFont typeface="+mj-lt"/>
              <a:buAutoNum type="arabicPeriod" startAt="3"/>
            </a:pPr>
            <a:r>
              <a:rPr lang="en-US" sz="2400" dirty="0" smtClean="0"/>
              <a:t>Two </a:t>
            </a:r>
            <a:r>
              <a:rPr lang="en-US" sz="2400" dirty="0"/>
              <a:t>years of intensive study of the oaths and </a:t>
            </a:r>
            <a:r>
              <a:rPr lang="en-US" sz="2400" dirty="0" smtClean="0"/>
              <a:t>promises </a:t>
            </a:r>
            <a:r>
              <a:rPr lang="en-US" sz="2400" dirty="0"/>
              <a:t>by study </a:t>
            </a:r>
            <a:r>
              <a:rPr lang="en-US" sz="2400" dirty="0" smtClean="0"/>
              <a:t>committee resulted to </a:t>
            </a:r>
            <a:r>
              <a:rPr lang="en-US" sz="2400" dirty="0"/>
              <a:t>a modernized wording of the ancient oath of Hippocrates </a:t>
            </a:r>
            <a:endParaRPr lang="en-US" sz="2400" dirty="0" smtClean="0"/>
          </a:p>
          <a:p>
            <a:pPr marL="457200" indent="-457200">
              <a:buFont typeface="+mj-lt"/>
              <a:buAutoNum type="arabicPeriod" startAt="3"/>
            </a:pPr>
            <a:r>
              <a:rPr lang="en-US" sz="2400" dirty="0" smtClean="0"/>
              <a:t>1948 : WMA's general </a:t>
            </a:r>
            <a:r>
              <a:rPr lang="en-US" sz="2400" dirty="0"/>
              <a:t>assembly in Geneva </a:t>
            </a:r>
            <a:r>
              <a:rPr lang="en-US" sz="2400" dirty="0" smtClean="0"/>
              <a:t>adopted it </a:t>
            </a:r>
          </a:p>
          <a:p>
            <a:pPr marL="457200" indent="-457200">
              <a:buFont typeface="+mj-lt"/>
              <a:buAutoNum type="arabicPeriod" startAt="3"/>
            </a:pPr>
            <a:r>
              <a:rPr lang="en-US" sz="2000" dirty="0" smtClean="0"/>
              <a:t>Amended in :</a:t>
            </a:r>
          </a:p>
          <a:p>
            <a:pPr marL="0" indent="0">
              <a:buNone/>
            </a:pPr>
            <a:r>
              <a:rPr lang="en-US" sz="2000" dirty="0"/>
              <a:t> </a:t>
            </a:r>
            <a:r>
              <a:rPr lang="en-US" sz="2000" dirty="0" smtClean="0"/>
              <a:t>                 </a:t>
            </a:r>
            <a:r>
              <a:rPr lang="en-US" sz="2000" dirty="0"/>
              <a:t>1968 </a:t>
            </a:r>
            <a:r>
              <a:rPr lang="en-US" sz="2000" dirty="0" smtClean="0"/>
              <a:t>(Sydney) </a:t>
            </a:r>
          </a:p>
          <a:p>
            <a:pPr marL="0" indent="0">
              <a:buNone/>
            </a:pPr>
            <a:r>
              <a:rPr lang="en-US" sz="2000" dirty="0"/>
              <a:t> </a:t>
            </a:r>
            <a:r>
              <a:rPr lang="en-US" sz="2000" dirty="0" smtClean="0"/>
              <a:t>                 </a:t>
            </a:r>
            <a:r>
              <a:rPr lang="en-US" sz="2000" dirty="0"/>
              <a:t>1983 </a:t>
            </a:r>
            <a:r>
              <a:rPr lang="en-US" sz="2000" dirty="0" smtClean="0"/>
              <a:t>(Venice) </a:t>
            </a:r>
          </a:p>
          <a:p>
            <a:pPr marL="0" indent="0">
              <a:buNone/>
            </a:pPr>
            <a:r>
              <a:rPr lang="en-US" sz="2000" dirty="0"/>
              <a:t> </a:t>
            </a:r>
            <a:r>
              <a:rPr lang="en-US" sz="2000" dirty="0" smtClean="0"/>
              <a:t>                 1994 (Stockholm) </a:t>
            </a:r>
          </a:p>
          <a:p>
            <a:pPr marL="0" indent="0">
              <a:buNone/>
            </a:pPr>
            <a:r>
              <a:rPr lang="en-US" sz="2000" dirty="0"/>
              <a:t> </a:t>
            </a:r>
            <a:r>
              <a:rPr lang="en-US" sz="2000" dirty="0" smtClean="0"/>
              <a:t>                 2017 (Chicago)</a:t>
            </a:r>
          </a:p>
          <a:p>
            <a:pPr marL="0" indent="0">
              <a:buNone/>
            </a:pPr>
            <a:endParaRPr lang="en-US" sz="2400" dirty="0">
              <a:solidFill>
                <a:srgbClr val="0070C0"/>
              </a:solidFill>
            </a:endParaRPr>
          </a:p>
        </p:txBody>
      </p:sp>
    </p:spTree>
    <p:extLst>
      <p:ext uri="{BB962C8B-B14F-4D97-AF65-F5344CB8AC3E}">
        <p14:creationId xmlns:p14="http://schemas.microsoft.com/office/powerpoint/2010/main" val="216826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pPr algn="ctr"/>
            <a:r>
              <a:rPr lang="en-US" sz="3600" dirty="0"/>
              <a:t>Declaration of </a:t>
            </a:r>
            <a:r>
              <a:rPr lang="en-US" sz="3600" dirty="0" smtClean="0"/>
              <a:t>Geneva </a:t>
            </a:r>
            <a:r>
              <a:rPr lang="en-US" sz="2000" dirty="0" smtClean="0"/>
              <a:t>cont’d</a:t>
            </a:r>
            <a:r>
              <a:rPr lang="en-US" sz="2000" dirty="0"/>
              <a:t/>
            </a:r>
            <a:br>
              <a:rPr lang="en-US" sz="2000" dirty="0"/>
            </a:br>
            <a:r>
              <a:rPr lang="en-US" sz="2000" dirty="0"/>
              <a:t> modernized wording of the ancient oath of Hippocrates </a:t>
            </a:r>
          </a:p>
        </p:txBody>
      </p:sp>
      <p:sp>
        <p:nvSpPr>
          <p:cNvPr id="5" name="Content Placeholder 4"/>
          <p:cNvSpPr>
            <a:spLocks noGrp="1"/>
          </p:cNvSpPr>
          <p:nvPr>
            <p:ph idx="1"/>
          </p:nvPr>
        </p:nvSpPr>
        <p:spPr>
          <a:xfrm>
            <a:off x="0" y="1787474"/>
            <a:ext cx="12052663" cy="4979086"/>
          </a:xfrm>
        </p:spPr>
        <p:txBody>
          <a:bodyPr>
            <a:normAutofit lnSpcReduction="10000"/>
          </a:bodyPr>
          <a:lstStyle/>
          <a:p>
            <a:pPr marL="0" indent="0" algn="ctr">
              <a:buNone/>
            </a:pPr>
            <a:r>
              <a:rPr lang="en-US" dirty="0"/>
              <a:t>AS A MEMBER OF THE MEDICAL PROFESSION:</a:t>
            </a:r>
          </a:p>
          <a:p>
            <a:endParaRPr lang="en-US" dirty="0"/>
          </a:p>
          <a:p>
            <a:pPr marL="514350" indent="-514350">
              <a:buFont typeface="+mj-lt"/>
              <a:buAutoNum type="arabicPeriod"/>
            </a:pPr>
            <a:r>
              <a:rPr lang="en-US" dirty="0"/>
              <a:t>I SOLEMNLY PLEDGE to dedicate my life to the service</a:t>
            </a:r>
          </a:p>
          <a:p>
            <a:pPr marL="514350" indent="-514350">
              <a:buFont typeface="+mj-lt"/>
              <a:buAutoNum type="arabicPeriod"/>
            </a:pPr>
            <a:r>
              <a:rPr lang="en-US" dirty="0"/>
              <a:t>THE HEALTH AND WELL-BEING OF MY PATIENT will be my first </a:t>
            </a:r>
            <a:r>
              <a:rPr lang="en-US" dirty="0" smtClean="0"/>
              <a:t>consideration</a:t>
            </a:r>
            <a:endParaRPr lang="en-US" dirty="0"/>
          </a:p>
          <a:p>
            <a:pPr marL="514350" indent="-514350">
              <a:buFont typeface="+mj-lt"/>
              <a:buAutoNum type="arabicPeriod"/>
            </a:pPr>
            <a:r>
              <a:rPr lang="en-US" dirty="0" smtClean="0"/>
              <a:t>I </a:t>
            </a:r>
            <a:r>
              <a:rPr lang="en-US" dirty="0"/>
              <a:t>WILL RESPECT the autonomy and dignity of my </a:t>
            </a:r>
            <a:r>
              <a:rPr lang="en-US" dirty="0" smtClean="0"/>
              <a:t>patient</a:t>
            </a:r>
            <a:endParaRPr lang="en-US" dirty="0"/>
          </a:p>
          <a:p>
            <a:pPr marL="514350" indent="-514350">
              <a:buFont typeface="+mj-lt"/>
              <a:buAutoNum type="arabicPeriod"/>
            </a:pPr>
            <a:r>
              <a:rPr lang="en-US" dirty="0"/>
              <a:t>I WILL MAINTAIN the utmost respect for human </a:t>
            </a:r>
            <a:r>
              <a:rPr lang="en-US" dirty="0" smtClean="0"/>
              <a:t>life</a:t>
            </a:r>
            <a:endParaRPr lang="en-US" dirty="0"/>
          </a:p>
          <a:p>
            <a:pPr marL="514350" indent="-514350">
              <a:buFont typeface="+mj-lt"/>
              <a:buAutoNum type="arabicPeriod"/>
            </a:pPr>
            <a:r>
              <a:rPr lang="en-US" dirty="0"/>
              <a:t>I WILL NOT PERMIT considerations of age, disease or disability, creed, ethnic origin, gender, nationality, political affiliation, race, sexual orientation, social standing or any other factor to intervene between my duty and my </a:t>
            </a:r>
            <a:r>
              <a:rPr lang="en-US" dirty="0" smtClean="0"/>
              <a:t>patient</a:t>
            </a:r>
            <a:endParaRPr lang="en-US" dirty="0"/>
          </a:p>
          <a:p>
            <a:pPr marL="514350" indent="-514350">
              <a:buFont typeface="+mj-lt"/>
              <a:buAutoNum type="arabicPeriod"/>
            </a:pPr>
            <a:r>
              <a:rPr lang="en-US" dirty="0"/>
              <a:t>I WILL RESPECT the secrets that are confided in me, even after the patient has </a:t>
            </a:r>
            <a:r>
              <a:rPr lang="en-US" dirty="0" smtClean="0"/>
              <a:t>died</a:t>
            </a:r>
            <a:endParaRPr lang="en-US" dirty="0"/>
          </a:p>
        </p:txBody>
      </p:sp>
    </p:spTree>
    <p:extLst>
      <p:ext uri="{BB962C8B-B14F-4D97-AF65-F5344CB8AC3E}">
        <p14:creationId xmlns:p14="http://schemas.microsoft.com/office/powerpoint/2010/main" val="569585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156"/>
            <a:ext cx="10515600" cy="1325563"/>
          </a:xfrm>
        </p:spPr>
        <p:txBody>
          <a:bodyPr/>
          <a:lstStyle/>
          <a:p>
            <a:pPr algn="ctr"/>
            <a:r>
              <a:rPr lang="en-US" sz="3600" dirty="0">
                <a:solidFill>
                  <a:prstClr val="black"/>
                </a:solidFill>
              </a:rPr>
              <a:t>Declaration of Geneva </a:t>
            </a:r>
            <a:r>
              <a:rPr lang="en-US" sz="2000" dirty="0">
                <a:solidFill>
                  <a:prstClr val="black"/>
                </a:solidFill>
              </a:rPr>
              <a:t>cont’d</a:t>
            </a:r>
            <a:br>
              <a:rPr lang="en-US" sz="2000" dirty="0">
                <a:solidFill>
                  <a:prstClr val="black"/>
                </a:solidFill>
              </a:rPr>
            </a:br>
            <a:r>
              <a:rPr lang="en-US" sz="2000" dirty="0">
                <a:solidFill>
                  <a:prstClr val="black"/>
                </a:solidFill>
              </a:rPr>
              <a:t>modernized wording of the ancient oath of Hippocrates </a:t>
            </a:r>
            <a:endParaRPr lang="en-US" dirty="0"/>
          </a:p>
        </p:txBody>
      </p:sp>
      <p:sp>
        <p:nvSpPr>
          <p:cNvPr id="3" name="Content Placeholder 2"/>
          <p:cNvSpPr>
            <a:spLocks noGrp="1"/>
          </p:cNvSpPr>
          <p:nvPr>
            <p:ph idx="1"/>
          </p:nvPr>
        </p:nvSpPr>
        <p:spPr>
          <a:xfrm>
            <a:off x="0" y="1881051"/>
            <a:ext cx="9763432" cy="4798423"/>
          </a:xfrm>
        </p:spPr>
        <p:txBody>
          <a:bodyPr>
            <a:normAutofit fontScale="92500" lnSpcReduction="20000"/>
          </a:bodyPr>
          <a:lstStyle/>
          <a:p>
            <a:pPr marL="514350" indent="-514350">
              <a:buFont typeface="+mj-lt"/>
              <a:buAutoNum type="arabicPeriod" startAt="7"/>
            </a:pPr>
            <a:r>
              <a:rPr lang="en-US" dirty="0" smtClean="0"/>
              <a:t>I </a:t>
            </a:r>
            <a:r>
              <a:rPr lang="en-US" dirty="0"/>
              <a:t>WILL PRACTICE my profession with conscience and dignity and in accordance with good medical </a:t>
            </a:r>
            <a:r>
              <a:rPr lang="en-US" dirty="0" smtClean="0"/>
              <a:t>practice</a:t>
            </a:r>
            <a:endParaRPr lang="en-US" dirty="0"/>
          </a:p>
          <a:p>
            <a:pPr marL="514350" indent="-514350">
              <a:buFont typeface="+mj-lt"/>
              <a:buAutoNum type="arabicPeriod" startAt="8"/>
            </a:pPr>
            <a:r>
              <a:rPr lang="en-US" dirty="0"/>
              <a:t>I WILL FOSTER the </a:t>
            </a:r>
            <a:r>
              <a:rPr lang="en-US" dirty="0" smtClean="0"/>
              <a:t>honor </a:t>
            </a:r>
            <a:r>
              <a:rPr lang="en-US" dirty="0"/>
              <a:t>and noble traditions of the medical </a:t>
            </a:r>
            <a:r>
              <a:rPr lang="en-US" dirty="0" smtClean="0"/>
              <a:t>profession</a:t>
            </a:r>
          </a:p>
          <a:p>
            <a:pPr marL="514350" indent="-514350">
              <a:buFont typeface="+mj-lt"/>
              <a:buAutoNum type="arabicPeriod" startAt="8"/>
            </a:pPr>
            <a:r>
              <a:rPr lang="en-US" dirty="0" smtClean="0"/>
              <a:t>I </a:t>
            </a:r>
            <a:r>
              <a:rPr lang="en-US" dirty="0"/>
              <a:t>WILL GIVE to my teachers, colleagues, and students the respect and gratitude that is their </a:t>
            </a:r>
            <a:r>
              <a:rPr lang="en-US" dirty="0" smtClean="0"/>
              <a:t>due</a:t>
            </a:r>
          </a:p>
          <a:p>
            <a:pPr marL="514350" indent="-514350">
              <a:buFont typeface="+mj-lt"/>
              <a:buAutoNum type="arabicPeriod" startAt="8"/>
            </a:pPr>
            <a:r>
              <a:rPr lang="en-US" dirty="0" smtClean="0"/>
              <a:t>I </a:t>
            </a:r>
            <a:r>
              <a:rPr lang="en-US" dirty="0"/>
              <a:t>WILL SHARE my medical knowledge for the benefit of the patient and the advancement of </a:t>
            </a:r>
            <a:r>
              <a:rPr lang="en-US" dirty="0" smtClean="0"/>
              <a:t>healthcare</a:t>
            </a:r>
          </a:p>
          <a:p>
            <a:pPr marL="514350" indent="-514350">
              <a:buFont typeface="+mj-lt"/>
              <a:buAutoNum type="arabicPeriod" startAt="8"/>
            </a:pPr>
            <a:r>
              <a:rPr lang="en-US" dirty="0" smtClean="0"/>
              <a:t>I </a:t>
            </a:r>
            <a:r>
              <a:rPr lang="en-US" dirty="0"/>
              <a:t>WILL ATTEND TO my own health, well-being, and abilities in order to provide care of the highest </a:t>
            </a:r>
            <a:r>
              <a:rPr lang="en-US" dirty="0" smtClean="0"/>
              <a:t>standard</a:t>
            </a:r>
          </a:p>
          <a:p>
            <a:pPr marL="514350" indent="-514350">
              <a:buFont typeface="+mj-lt"/>
              <a:buAutoNum type="arabicPeriod" startAt="8"/>
            </a:pPr>
            <a:r>
              <a:rPr lang="en-US" dirty="0" smtClean="0"/>
              <a:t>I </a:t>
            </a:r>
            <a:r>
              <a:rPr lang="en-US" dirty="0"/>
              <a:t>WILL NOT USE my medical knowledge to violate human rights and civil liberties, even under </a:t>
            </a:r>
            <a:r>
              <a:rPr lang="en-US" dirty="0" smtClean="0"/>
              <a:t>threat</a:t>
            </a:r>
          </a:p>
          <a:p>
            <a:pPr marL="514350" indent="-514350">
              <a:buFont typeface="+mj-lt"/>
              <a:buAutoNum type="arabicPeriod" startAt="8"/>
            </a:pPr>
            <a:r>
              <a:rPr lang="en-US" dirty="0" smtClean="0"/>
              <a:t>I </a:t>
            </a:r>
            <a:r>
              <a:rPr lang="en-US" dirty="0"/>
              <a:t>MAKE THESE PROMISES solemnly, freely and upon my </a:t>
            </a:r>
            <a:r>
              <a:rPr lang="en-US" dirty="0" err="1" smtClean="0"/>
              <a:t>honour</a:t>
            </a:r>
            <a:endParaRPr lang="en-US" dirty="0"/>
          </a:p>
        </p:txBody>
      </p:sp>
    </p:spTree>
    <p:extLst>
      <p:ext uri="{BB962C8B-B14F-4D97-AF65-F5344CB8AC3E}">
        <p14:creationId xmlns:p14="http://schemas.microsoft.com/office/powerpoint/2010/main" val="2829006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8378" y="1825625"/>
            <a:ext cx="7779748" cy="4895850"/>
          </a:xfrm>
        </p:spPr>
        <p:txBody>
          <a:bodyPr wrap="square">
            <a:normAutofit/>
          </a:bodyPr>
          <a:lstStyle/>
          <a:p>
            <a:pPr marL="514350" indent="-514350">
              <a:buFont typeface="+mj-lt"/>
              <a:buAutoNum type="arabicPeriod"/>
            </a:pPr>
            <a:r>
              <a:rPr lang="en-GB" dirty="0" smtClean="0"/>
              <a:t> </a:t>
            </a:r>
            <a:r>
              <a:rPr lang="en-GB" dirty="0" smtClean="0"/>
              <a:t>Public </a:t>
            </a:r>
            <a:r>
              <a:rPr lang="en-GB" dirty="0"/>
              <a:t>opinion </a:t>
            </a:r>
            <a:r>
              <a:rPr lang="en-GB" dirty="0" smtClean="0"/>
              <a:t>was </a:t>
            </a:r>
            <a:r>
              <a:rPr lang="en-GB" dirty="0"/>
              <a:t>shocked by the </a:t>
            </a:r>
            <a:r>
              <a:rPr lang="en-GB" dirty="0" smtClean="0"/>
              <a:t>  </a:t>
            </a:r>
          </a:p>
          <a:p>
            <a:pPr marL="0" indent="0">
              <a:buNone/>
            </a:pPr>
            <a:r>
              <a:rPr lang="en-GB" sz="2600" dirty="0"/>
              <a:t> </a:t>
            </a:r>
            <a:r>
              <a:rPr lang="en-GB" sz="2600" dirty="0" smtClean="0"/>
              <a:t>            </a:t>
            </a:r>
            <a:r>
              <a:rPr lang="en-GB" sz="2600" b="1" dirty="0" smtClean="0"/>
              <a:t>Thalidomide</a:t>
            </a:r>
            <a:r>
              <a:rPr lang="en-GB" sz="2600" b="1" dirty="0"/>
              <a:t> </a:t>
            </a:r>
            <a:r>
              <a:rPr lang="en-GB" sz="2600" b="1" dirty="0" smtClean="0"/>
              <a:t>scandal</a:t>
            </a:r>
            <a:r>
              <a:rPr lang="en-US" b="1" dirty="0" smtClean="0"/>
              <a:t> : </a:t>
            </a:r>
            <a:r>
              <a:rPr lang="en-GB" dirty="0" smtClean="0"/>
              <a:t>1961</a:t>
            </a:r>
            <a:r>
              <a:rPr lang="en-US" b="1" dirty="0" smtClean="0"/>
              <a:t> </a:t>
            </a:r>
          </a:p>
          <a:p>
            <a:pPr marL="514350" indent="-514350">
              <a:buFont typeface="+mj-lt"/>
              <a:buAutoNum type="arabicPeriod" startAt="2"/>
            </a:pPr>
            <a:r>
              <a:rPr lang="en-US" dirty="0" smtClean="0"/>
              <a:t> Developed for the medical community by</a:t>
            </a:r>
          </a:p>
          <a:p>
            <a:pPr marL="0" indent="0">
              <a:buNone/>
            </a:pPr>
            <a:r>
              <a:rPr lang="en-US" dirty="0"/>
              <a:t> </a:t>
            </a:r>
            <a:r>
              <a:rPr lang="en-US" dirty="0" smtClean="0"/>
              <a:t>           the </a:t>
            </a:r>
            <a:r>
              <a:rPr lang="en-US" b="1" dirty="0" smtClean="0"/>
              <a:t>World Medical Association</a:t>
            </a:r>
            <a:r>
              <a:rPr lang="en-US" dirty="0" smtClean="0"/>
              <a:t> (WMA): </a:t>
            </a:r>
            <a:r>
              <a:rPr lang="en-GB" dirty="0" smtClean="0"/>
              <a:t>1964</a:t>
            </a:r>
          </a:p>
          <a:p>
            <a:pPr marL="514350" indent="-514350">
              <a:buFont typeface="+mj-lt"/>
              <a:buAutoNum type="arabicPeriod" startAt="3"/>
            </a:pPr>
            <a:r>
              <a:rPr lang="en-GB" dirty="0" smtClean="0"/>
              <a:t>  Guidance for performing research in human </a:t>
            </a:r>
          </a:p>
          <a:p>
            <a:pPr marL="0" indent="0">
              <a:buNone/>
            </a:pPr>
            <a:r>
              <a:rPr lang="en-GB" dirty="0"/>
              <a:t> </a:t>
            </a:r>
            <a:r>
              <a:rPr lang="en-GB" dirty="0" smtClean="0"/>
              <a:t>           beings</a:t>
            </a:r>
          </a:p>
          <a:p>
            <a:pPr marL="0" indent="0">
              <a:buNone/>
            </a:pPr>
            <a:endParaRPr lang="en-GB" dirty="0"/>
          </a:p>
        </p:txBody>
      </p:sp>
      <p:sp>
        <p:nvSpPr>
          <p:cNvPr id="3" name="Slide Number Placeholder 2"/>
          <p:cNvSpPr>
            <a:spLocks noGrp="1"/>
          </p:cNvSpPr>
          <p:nvPr>
            <p:ph type="sldNum" sz="quarter" idx="12"/>
          </p:nvPr>
        </p:nvSpPr>
        <p:spPr/>
        <p:txBody>
          <a:bodyPr/>
          <a:lstStyle/>
          <a:p>
            <a:fld id="{61FCC69C-9B8E-4208-8737-B4C333BC0DAC}" type="slidenum">
              <a:rPr lang="en-GB" noProof="0" smtClean="0"/>
              <a:t>16</a:t>
            </a:fld>
            <a:endParaRPr lang="en-GB" noProof="0" dirty="0"/>
          </a:p>
        </p:txBody>
      </p:sp>
      <p:sp>
        <p:nvSpPr>
          <p:cNvPr id="4" name="Title 3"/>
          <p:cNvSpPr>
            <a:spLocks noGrp="1"/>
          </p:cNvSpPr>
          <p:nvPr>
            <p:ph type="title"/>
          </p:nvPr>
        </p:nvSpPr>
        <p:spPr>
          <a:xfrm>
            <a:off x="717872" y="306089"/>
            <a:ext cx="5614063" cy="1325563"/>
          </a:xfrm>
        </p:spPr>
        <p:txBody>
          <a:bodyPr/>
          <a:lstStyle/>
          <a:p>
            <a:r>
              <a:rPr lang="en-GB" dirty="0" smtClean="0"/>
              <a:t>Declaration of Helsinki</a:t>
            </a:r>
            <a:endParaRPr lang="en-GB" dirty="0"/>
          </a:p>
        </p:txBody>
      </p:sp>
      <p:pic>
        <p:nvPicPr>
          <p:cNvPr id="8194" name="Picture 2" descr="https://helix.northwestern.edu/sites/helix/files/styles/16by9/public/field/image/GettyImages_50674351_helix.jpg?itok=wklBTC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9186" y="0"/>
            <a:ext cx="4142814" cy="38502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49186" y="4044193"/>
            <a:ext cx="4137991" cy="1200329"/>
          </a:xfrm>
          <a:prstGeom prst="rect">
            <a:avLst/>
          </a:prstGeom>
          <a:noFill/>
        </p:spPr>
        <p:txBody>
          <a:bodyPr wrap="square" rtlCol="0">
            <a:spAutoFit/>
          </a:bodyPr>
          <a:lstStyle/>
          <a:p>
            <a:r>
              <a:rPr lang="en-US" sz="2400" b="1" i="1" dirty="0"/>
              <a:t>Many </a:t>
            </a:r>
            <a:r>
              <a:rPr lang="en-US" sz="2400" b="1" i="1" dirty="0" smtClean="0"/>
              <a:t>children were </a:t>
            </a:r>
            <a:r>
              <a:rPr lang="en-US" sz="2400" b="1" i="1" dirty="0"/>
              <a:t>born with </a:t>
            </a:r>
            <a:r>
              <a:rPr lang="en-US" sz="2400" b="1" i="1" dirty="0" err="1"/>
              <a:t>phocomelia</a:t>
            </a:r>
            <a:r>
              <a:rPr lang="en-US" sz="2400" b="1" i="1" dirty="0"/>
              <a:t> as a side effect of the drug thalidomide</a:t>
            </a:r>
            <a:endParaRPr lang="en-US" sz="2400" b="1" dirty="0"/>
          </a:p>
        </p:txBody>
      </p:sp>
    </p:spTree>
    <p:custDataLst>
      <p:tags r:id="rId1"/>
    </p:custDataLst>
    <p:extLst>
      <p:ext uri="{BB962C8B-B14F-4D97-AF65-F5344CB8AC3E}">
        <p14:creationId xmlns:p14="http://schemas.microsoft.com/office/powerpoint/2010/main" val="1917459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prstClr val="black"/>
                </a:solidFill>
              </a:rPr>
              <a:t>Declaration of Helsinki</a:t>
            </a:r>
            <a:endParaRPr lang="en-US" dirty="0"/>
          </a:p>
        </p:txBody>
      </p:sp>
      <p:sp>
        <p:nvSpPr>
          <p:cNvPr id="3" name="Content Placeholder 2"/>
          <p:cNvSpPr>
            <a:spLocks noGrp="1"/>
          </p:cNvSpPr>
          <p:nvPr>
            <p:ph idx="1"/>
          </p:nvPr>
        </p:nvSpPr>
        <p:spPr>
          <a:noFill/>
        </p:spPr>
        <p:txBody>
          <a:bodyPr>
            <a:normAutofit lnSpcReduction="10000"/>
          </a:bodyPr>
          <a:lstStyle/>
          <a:p>
            <a:r>
              <a:rPr lang="en-US" dirty="0"/>
              <a:t> </a:t>
            </a:r>
            <a:r>
              <a:rPr lang="en-US" dirty="0" smtClean="0"/>
              <a:t> 1964 : Helsinki (11 paragraphs) </a:t>
            </a:r>
          </a:p>
          <a:p>
            <a:r>
              <a:rPr lang="en-US" dirty="0"/>
              <a:t>   seven </a:t>
            </a:r>
            <a:r>
              <a:rPr lang="en-US" dirty="0" smtClean="0"/>
              <a:t>revisions :</a:t>
            </a:r>
            <a:endParaRPr lang="en-US" dirty="0"/>
          </a:p>
          <a:p>
            <a:pPr marL="0" indent="0">
              <a:buNone/>
            </a:pPr>
            <a:r>
              <a:rPr lang="en-US" dirty="0" smtClean="0"/>
              <a:t>          First </a:t>
            </a:r>
            <a:r>
              <a:rPr lang="en-US" dirty="0"/>
              <a:t>revision: 1975</a:t>
            </a:r>
          </a:p>
          <a:p>
            <a:pPr marL="0" indent="0">
              <a:buNone/>
            </a:pPr>
            <a:r>
              <a:rPr lang="en-US" dirty="0" smtClean="0"/>
              <a:t>          Second</a:t>
            </a:r>
            <a:r>
              <a:rPr lang="en-US" dirty="0"/>
              <a:t>: 1983</a:t>
            </a:r>
          </a:p>
          <a:p>
            <a:pPr marL="0" indent="0">
              <a:buNone/>
            </a:pPr>
            <a:r>
              <a:rPr lang="en-US" dirty="0"/>
              <a:t> </a:t>
            </a:r>
            <a:r>
              <a:rPr lang="en-US" dirty="0" smtClean="0"/>
              <a:t>         Third</a:t>
            </a:r>
            <a:r>
              <a:rPr lang="en-US" dirty="0"/>
              <a:t>: 1989</a:t>
            </a:r>
          </a:p>
          <a:p>
            <a:pPr marL="0" indent="0">
              <a:buNone/>
            </a:pPr>
            <a:r>
              <a:rPr lang="en-US" dirty="0" smtClean="0"/>
              <a:t>           Fourth:1996</a:t>
            </a:r>
            <a:endParaRPr lang="en-US" dirty="0"/>
          </a:p>
          <a:p>
            <a:pPr marL="0" indent="0">
              <a:buNone/>
            </a:pPr>
            <a:r>
              <a:rPr lang="en-US" dirty="0" smtClean="0"/>
              <a:t>           Fifth</a:t>
            </a:r>
            <a:r>
              <a:rPr lang="en-US" dirty="0"/>
              <a:t>: 2000</a:t>
            </a:r>
          </a:p>
          <a:p>
            <a:pPr marL="0" indent="0">
              <a:buNone/>
            </a:pPr>
            <a:r>
              <a:rPr lang="en-US" dirty="0"/>
              <a:t> </a:t>
            </a:r>
            <a:r>
              <a:rPr lang="en-US" dirty="0" smtClean="0"/>
              <a:t>          Sixth</a:t>
            </a:r>
            <a:r>
              <a:rPr lang="en-US" dirty="0"/>
              <a:t>: 2008</a:t>
            </a:r>
          </a:p>
          <a:p>
            <a:r>
              <a:rPr lang="en-US" dirty="0" smtClean="0"/>
              <a:t>     Seventh</a:t>
            </a:r>
            <a:r>
              <a:rPr lang="en-US" dirty="0"/>
              <a:t>: </a:t>
            </a:r>
            <a:r>
              <a:rPr lang="en-US" dirty="0" smtClean="0"/>
              <a:t>2013 </a:t>
            </a:r>
            <a:r>
              <a:rPr lang="en-US" dirty="0"/>
              <a:t>(</a:t>
            </a:r>
            <a:r>
              <a:rPr lang="en-US" dirty="0" smtClean="0"/>
              <a:t>37paragraphs) </a:t>
            </a:r>
            <a:endParaRPr lang="en-US" dirty="0"/>
          </a:p>
          <a:p>
            <a:endParaRPr lang="en-US" dirty="0"/>
          </a:p>
        </p:txBody>
      </p:sp>
    </p:spTree>
    <p:extLst>
      <p:ext uri="{BB962C8B-B14F-4D97-AF65-F5344CB8AC3E}">
        <p14:creationId xmlns:p14="http://schemas.microsoft.com/office/powerpoint/2010/main" val="2930346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1"/>
            <a:ext cx="7922623" cy="1568768"/>
          </a:xfrm>
        </p:spPr>
        <p:txBody>
          <a:bodyPr>
            <a:normAutofit fontScale="90000"/>
          </a:bodyPr>
          <a:lstStyle/>
          <a:p>
            <a:pPr algn="ctr"/>
            <a:r>
              <a:rPr lang="en-US" dirty="0" smtClean="0"/>
              <a:t/>
            </a:r>
            <a:br>
              <a:rPr lang="en-US" dirty="0" smtClean="0"/>
            </a:br>
            <a:r>
              <a:rPr lang="en-US" b="1" dirty="0" smtClean="0"/>
              <a:t>Declaration </a:t>
            </a:r>
            <a:r>
              <a:rPr lang="en-US" b="1" dirty="0"/>
              <a:t>of Helsinki </a:t>
            </a:r>
            <a:r>
              <a:rPr kumimoji="1" lang="en-US" altLang="ja-JP" sz="3100" dirty="0">
                <a:latin typeface="Garamond" panose="02020404030301010803" pitchFamily="18" charset="0"/>
                <a:ea typeface="ＭＳ Ｐゴシック" panose="020B0600070205080204" pitchFamily="34" charset="-128"/>
              </a:rPr>
              <a:t>cont‘d</a:t>
            </a:r>
            <a:r>
              <a:rPr lang="en-US" b="1" dirty="0" smtClean="0"/>
              <a:t/>
            </a:r>
            <a:br>
              <a:rPr lang="en-US" b="1" dirty="0" smtClean="0"/>
            </a:br>
            <a:r>
              <a:rPr lang="en-US" b="1" dirty="0" smtClean="0"/>
              <a:t>Principles</a:t>
            </a:r>
            <a:r>
              <a:rPr lang="en-US" b="1" dirty="0"/>
              <a:t/>
            </a:r>
            <a:br>
              <a:rPr lang="en-US" b="1" dirty="0"/>
            </a:br>
            <a:endParaRPr lang="en-US" dirty="0"/>
          </a:p>
        </p:txBody>
      </p:sp>
      <p:sp>
        <p:nvSpPr>
          <p:cNvPr id="3" name="Content Placeholder 2"/>
          <p:cNvSpPr>
            <a:spLocks noGrp="1"/>
          </p:cNvSpPr>
          <p:nvPr>
            <p:ph idx="1"/>
          </p:nvPr>
        </p:nvSpPr>
        <p:spPr>
          <a:xfrm>
            <a:off x="1224403" y="1690689"/>
            <a:ext cx="8455113" cy="4898377"/>
          </a:xfrm>
        </p:spPr>
        <p:txBody>
          <a:bodyPr/>
          <a:lstStyle/>
          <a:p>
            <a:pPr marL="514350" indent="-514350">
              <a:buFont typeface="+mj-lt"/>
              <a:buAutoNum type="arabicPeriod"/>
            </a:pPr>
            <a:r>
              <a:rPr lang="en-US" dirty="0"/>
              <a:t>T</a:t>
            </a:r>
            <a:r>
              <a:rPr lang="en-US" dirty="0" smtClean="0"/>
              <a:t>horough </a:t>
            </a:r>
            <a:r>
              <a:rPr lang="en-US" dirty="0"/>
              <a:t>knowledge of the scientific </a:t>
            </a:r>
            <a:r>
              <a:rPr lang="en-US" dirty="0" smtClean="0"/>
              <a:t>background</a:t>
            </a:r>
          </a:p>
          <a:p>
            <a:pPr marL="514350" indent="-514350">
              <a:buFont typeface="+mj-lt"/>
              <a:buAutoNum type="arabicPeriod"/>
            </a:pPr>
            <a:r>
              <a:rPr lang="en-US" dirty="0"/>
              <a:t>C</a:t>
            </a:r>
            <a:r>
              <a:rPr lang="en-US" dirty="0" smtClean="0"/>
              <a:t>areful </a:t>
            </a:r>
            <a:r>
              <a:rPr lang="en-US" dirty="0"/>
              <a:t>assessment of risks and </a:t>
            </a:r>
            <a:r>
              <a:rPr lang="en-US" dirty="0" smtClean="0"/>
              <a:t>benefits</a:t>
            </a:r>
          </a:p>
          <a:p>
            <a:pPr marL="514350" indent="-514350">
              <a:buFont typeface="+mj-lt"/>
              <a:buAutoNum type="arabicPeriod"/>
            </a:pPr>
            <a:r>
              <a:rPr lang="en-US" dirty="0" smtClean="0"/>
              <a:t>Reasonable </a:t>
            </a:r>
            <a:r>
              <a:rPr lang="en-US" dirty="0"/>
              <a:t>likelihood of benefit to the population </a:t>
            </a:r>
            <a:r>
              <a:rPr lang="en-US" dirty="0" smtClean="0"/>
              <a:t>studied</a:t>
            </a:r>
          </a:p>
          <a:p>
            <a:pPr marL="514350" indent="-514350">
              <a:buFont typeface="+mj-lt"/>
              <a:buAutoNum type="arabicPeriod"/>
            </a:pPr>
            <a:r>
              <a:rPr lang="en-US" dirty="0" smtClean="0"/>
              <a:t>Conducted </a:t>
            </a:r>
            <a:r>
              <a:rPr lang="en-US" dirty="0"/>
              <a:t>by </a:t>
            </a:r>
            <a:r>
              <a:rPr lang="en-US" dirty="0" smtClean="0"/>
              <a:t>trained </a:t>
            </a:r>
            <a:r>
              <a:rPr lang="en-US" dirty="0"/>
              <a:t>investigators using approved </a:t>
            </a:r>
            <a:r>
              <a:rPr lang="en-US" dirty="0" smtClean="0"/>
              <a:t>protocols</a:t>
            </a:r>
          </a:p>
          <a:p>
            <a:pPr marL="514350" indent="-514350">
              <a:buFont typeface="+mj-lt"/>
              <a:buAutoNum type="arabicPeriod"/>
            </a:pPr>
            <a:r>
              <a:rPr lang="en-US" dirty="0"/>
              <a:t>The protocol should address the ethical issues  </a:t>
            </a:r>
            <a:endParaRPr lang="en-US" dirty="0" smtClean="0"/>
          </a:p>
        </p:txBody>
      </p:sp>
    </p:spTree>
    <p:extLst>
      <p:ext uri="{BB962C8B-B14F-4D97-AF65-F5344CB8AC3E}">
        <p14:creationId xmlns:p14="http://schemas.microsoft.com/office/powerpoint/2010/main" val="1321989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5479" y="365125"/>
            <a:ext cx="6738257" cy="1325563"/>
          </a:xfrm>
        </p:spPr>
        <p:txBody>
          <a:bodyPr/>
          <a:lstStyle/>
          <a:p>
            <a:pPr algn="ctr"/>
            <a:r>
              <a:rPr lang="en-US" dirty="0"/>
              <a:t>Declaration of Helsinki </a:t>
            </a:r>
            <a:r>
              <a:rPr kumimoji="1" lang="en-US" altLang="ja-JP" sz="3100" dirty="0" smtClean="0">
                <a:latin typeface="Garamond" panose="02020404030301010803" pitchFamily="18" charset="0"/>
                <a:ea typeface="ＭＳ Ｐゴシック" panose="020B0600070205080204" pitchFamily="34" charset="-128"/>
              </a:rPr>
              <a:t>cont‘d</a:t>
            </a:r>
            <a:br>
              <a:rPr kumimoji="1" lang="en-US" altLang="ja-JP" sz="3100" dirty="0" smtClean="0">
                <a:latin typeface="Garamond" panose="02020404030301010803" pitchFamily="18" charset="0"/>
                <a:ea typeface="ＭＳ Ｐゴシック" panose="020B0600070205080204" pitchFamily="34" charset="-128"/>
              </a:rPr>
            </a:br>
            <a:r>
              <a:rPr lang="en-US" b="1" dirty="0"/>
              <a:t>Principles</a:t>
            </a:r>
            <a:endParaRPr lang="en-US" dirty="0"/>
          </a:p>
        </p:txBody>
      </p:sp>
      <p:sp>
        <p:nvSpPr>
          <p:cNvPr id="3" name="Content Placeholder 2"/>
          <p:cNvSpPr>
            <a:spLocks noGrp="1"/>
          </p:cNvSpPr>
          <p:nvPr>
            <p:ph idx="1"/>
          </p:nvPr>
        </p:nvSpPr>
        <p:spPr>
          <a:xfrm>
            <a:off x="755284" y="1852056"/>
            <a:ext cx="8758646" cy="4932226"/>
          </a:xfrm>
        </p:spPr>
        <p:txBody>
          <a:bodyPr>
            <a:normAutofit/>
          </a:bodyPr>
          <a:lstStyle/>
          <a:p>
            <a:pPr marL="514350" indent="-514350">
              <a:buFont typeface="+mj-lt"/>
              <a:buAutoNum type="arabicPeriod" startAt="6"/>
            </a:pPr>
            <a:r>
              <a:rPr lang="en-US" dirty="0" smtClean="0"/>
              <a:t>Discontinue in any point if :</a:t>
            </a:r>
          </a:p>
          <a:p>
            <a:pPr marL="0" indent="0">
              <a:buNone/>
            </a:pPr>
            <a:r>
              <a:rPr lang="en-US" sz="2600" dirty="0"/>
              <a:t> </a:t>
            </a:r>
            <a:r>
              <a:rPr lang="en-US" sz="2600" dirty="0" smtClean="0"/>
              <a:t>        original considerations are no longer satisfied</a:t>
            </a:r>
          </a:p>
          <a:p>
            <a:pPr marL="514350" indent="-514350">
              <a:buFont typeface="+mj-lt"/>
              <a:buAutoNum type="arabicPeriod" startAt="7"/>
            </a:pPr>
            <a:r>
              <a:rPr lang="en-US" dirty="0" smtClean="0"/>
              <a:t>The study should be </a:t>
            </a:r>
            <a:r>
              <a:rPr lang="en-US" dirty="0"/>
              <a:t>publicly available </a:t>
            </a:r>
            <a:endParaRPr lang="en-US" dirty="0" smtClean="0"/>
          </a:p>
          <a:p>
            <a:pPr marL="514350" indent="-514350">
              <a:buFont typeface="+mj-lt"/>
              <a:buAutoNum type="arabicPeriod" startAt="8"/>
            </a:pPr>
            <a:r>
              <a:rPr lang="en-US" dirty="0" smtClean="0"/>
              <a:t>Comparison of experimental </a:t>
            </a:r>
            <a:r>
              <a:rPr lang="en-US" dirty="0"/>
              <a:t>investigations </a:t>
            </a:r>
            <a:r>
              <a:rPr lang="en-US" dirty="0" smtClean="0"/>
              <a:t>against </a:t>
            </a:r>
            <a:r>
              <a:rPr lang="en-US" dirty="0"/>
              <a:t>the best </a:t>
            </a:r>
            <a:r>
              <a:rPr lang="en-US" dirty="0" smtClean="0"/>
              <a:t>methods</a:t>
            </a:r>
          </a:p>
          <a:p>
            <a:pPr marL="514350" indent="-514350">
              <a:buFont typeface="+mj-lt"/>
              <a:buAutoNum type="arabicPeriod" startAt="9"/>
            </a:pPr>
            <a:r>
              <a:rPr lang="en-US" dirty="0" smtClean="0"/>
              <a:t>The </a:t>
            </a:r>
            <a:r>
              <a:rPr lang="en-US" dirty="0"/>
              <a:t>interests of the </a:t>
            </a:r>
            <a:r>
              <a:rPr lang="en-US" dirty="0" smtClean="0"/>
              <a:t>subject, </a:t>
            </a:r>
            <a:r>
              <a:rPr lang="en-US" dirty="0"/>
              <a:t>should be part of the overall ethical </a:t>
            </a:r>
            <a:r>
              <a:rPr lang="en-US" dirty="0" smtClean="0"/>
              <a:t>assessment after completion</a:t>
            </a:r>
          </a:p>
          <a:p>
            <a:pPr marL="514350" indent="-514350">
              <a:buFont typeface="+mj-lt"/>
              <a:buAutoNum type="arabicPeriod" startAt="10"/>
            </a:pPr>
            <a:r>
              <a:rPr lang="en-US" dirty="0" smtClean="0"/>
              <a:t> </a:t>
            </a:r>
            <a:r>
              <a:rPr lang="en-US" dirty="0"/>
              <a:t>U</a:t>
            </a:r>
            <a:r>
              <a:rPr lang="en-US" dirty="0" smtClean="0"/>
              <a:t>nproven </a:t>
            </a:r>
            <a:r>
              <a:rPr lang="en-US" dirty="0"/>
              <a:t>methods should be </a:t>
            </a:r>
            <a:r>
              <a:rPr lang="en-US" dirty="0" smtClean="0"/>
              <a:t>tested if reasonable </a:t>
            </a:r>
            <a:r>
              <a:rPr lang="en-US" dirty="0"/>
              <a:t>belief of possible benefit </a:t>
            </a:r>
          </a:p>
        </p:txBody>
      </p:sp>
    </p:spTree>
    <p:extLst>
      <p:ext uri="{BB962C8B-B14F-4D97-AF65-F5344CB8AC3E}">
        <p14:creationId xmlns:p14="http://schemas.microsoft.com/office/powerpoint/2010/main" val="4257441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4461" y="834734"/>
            <a:ext cx="4739815" cy="2668319"/>
          </a:xfrm>
        </p:spPr>
        <p:txBody>
          <a:bodyPr>
            <a:normAutofit fontScale="90000"/>
          </a:bodyPr>
          <a:lstStyle/>
          <a:p>
            <a:pPr>
              <a:lnSpc>
                <a:spcPct val="150000"/>
              </a:lnSpc>
            </a:pPr>
            <a:r>
              <a:rPr lang="en-US" sz="3600" b="1" dirty="0" smtClean="0"/>
              <a:t>Human rights </a:t>
            </a:r>
            <a:r>
              <a:rPr lang="en-US" sz="3600" b="1" dirty="0" smtClean="0"/>
              <a:t>and</a:t>
            </a:r>
            <a:br>
              <a:rPr lang="en-US" sz="3600" b="1" dirty="0" smtClean="0"/>
            </a:br>
            <a:r>
              <a:rPr lang="en-US" sz="3600" b="1" dirty="0" smtClean="0"/>
              <a:t> </a:t>
            </a:r>
            <a:r>
              <a:rPr lang="en-US" sz="3600" b="1" dirty="0" smtClean="0"/>
              <a:t>Medical </a:t>
            </a:r>
            <a:r>
              <a:rPr lang="en-US" sz="3600" b="1" dirty="0"/>
              <a:t>ethics </a:t>
            </a:r>
            <a:r>
              <a:rPr lang="en-US" sz="3600" dirty="0" smtClean="0"/>
              <a:t/>
            </a:r>
            <a:br>
              <a:rPr lang="en-US" sz="3600" dirty="0" smtClean="0"/>
            </a:br>
            <a:r>
              <a:rPr lang="en-US" sz="3600" dirty="0" smtClean="0"/>
              <a:t>  </a:t>
            </a:r>
            <a:r>
              <a:rPr lang="en-US" dirty="0" smtClean="0"/>
              <a:t> </a:t>
            </a:r>
            <a:endParaRPr lang="en-US" dirty="0"/>
          </a:p>
        </p:txBody>
      </p:sp>
      <p:sp>
        <p:nvSpPr>
          <p:cNvPr id="4" name="TextBox 3"/>
          <p:cNvSpPr txBox="1"/>
          <p:nvPr/>
        </p:nvSpPr>
        <p:spPr>
          <a:xfrm>
            <a:off x="731520" y="3896283"/>
            <a:ext cx="11013440" cy="261610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prstClr val="black"/>
                </a:solidFill>
                <a:effectLst/>
                <a:uLnTx/>
                <a:uFillTx/>
              </a:rPr>
              <a:t>Seyed</a:t>
            </a:r>
            <a:r>
              <a:rPr kumimoji="0" lang="en-US" sz="2400" b="1" i="0" u="none" strike="noStrike" kern="0" cap="none" spc="0" normalizeH="0" baseline="0" noProof="0" dirty="0" smtClean="0">
                <a:ln>
                  <a:noFill/>
                </a:ln>
                <a:solidFill>
                  <a:prstClr val="black"/>
                </a:solidFill>
                <a:effectLst/>
                <a:uLnTx/>
                <a:uFillTx/>
              </a:rPr>
              <a:t> Ali </a:t>
            </a:r>
            <a:r>
              <a:rPr kumimoji="0" lang="en-US" sz="2400" b="1" i="0" u="none" strike="noStrike" kern="0" cap="none" spc="0" normalizeH="0" baseline="0" noProof="0" dirty="0" err="1" smtClean="0">
                <a:ln>
                  <a:noFill/>
                </a:ln>
                <a:solidFill>
                  <a:prstClr val="black"/>
                </a:solidFill>
                <a:effectLst/>
                <a:uLnTx/>
                <a:uFillTx/>
              </a:rPr>
              <a:t>Malek-Hosseini</a:t>
            </a:r>
            <a:r>
              <a:rPr kumimoji="0" lang="en-US" sz="2400" b="1" i="0" u="none" strike="noStrike" kern="0" cap="none" spc="0" normalizeH="0" baseline="0" noProof="0" dirty="0" smtClean="0">
                <a:ln>
                  <a:noFill/>
                </a:ln>
                <a:solidFill>
                  <a:prstClr val="black"/>
                </a:solidFill>
                <a:effectLst/>
                <a:uLnTx/>
                <a:uFillTx/>
              </a:rPr>
              <a:t>, MD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Professor of </a:t>
            </a:r>
            <a:r>
              <a:rPr kumimoji="0" lang="en-US" sz="2000" b="0" i="0" u="none" strike="noStrike" kern="0" cap="none" spc="0" normalizeH="0" baseline="0" noProof="0" dirty="0" err="1" smtClean="0">
                <a:ln>
                  <a:noFill/>
                </a:ln>
                <a:solidFill>
                  <a:prstClr val="black"/>
                </a:solidFill>
                <a:effectLst/>
                <a:uLnTx/>
                <a:uFillTx/>
              </a:rPr>
              <a:t>Hepatopancreatobiliary</a:t>
            </a:r>
            <a:r>
              <a:rPr kumimoji="0" lang="en-US" sz="2000" b="0" i="0" u="none" strike="noStrike" kern="0" cap="none" spc="0" normalizeH="0" baseline="0" noProof="0" dirty="0" smtClean="0">
                <a:ln>
                  <a:noFill/>
                </a:ln>
                <a:solidFill>
                  <a:prstClr val="black"/>
                </a:solidFill>
                <a:effectLst/>
                <a:uLnTx/>
                <a:uFillTx/>
              </a:rPr>
              <a:t> and Transplant Surgery,</a:t>
            </a:r>
            <a:br>
              <a:rPr kumimoji="0" lang="en-US" sz="2000" b="0" i="0" u="none" strike="noStrike" kern="0" cap="none" spc="0" normalizeH="0" baseline="0" noProof="0" dirty="0" smtClean="0">
                <a:ln>
                  <a:noFill/>
                </a:ln>
                <a:solidFill>
                  <a:prstClr val="black"/>
                </a:solidFill>
                <a:effectLst/>
                <a:uLnTx/>
                <a:uFillTx/>
              </a:rPr>
            </a:br>
            <a:r>
              <a:rPr kumimoji="0" lang="en-US" sz="2000" b="0" i="0" u="none" strike="noStrike" kern="0" cap="none" spc="0" normalizeH="0" baseline="0" noProof="0" dirty="0" smtClean="0">
                <a:ln>
                  <a:noFill/>
                </a:ln>
                <a:solidFill>
                  <a:prstClr val="black"/>
                </a:solidFill>
                <a:effectLst/>
                <a:uLnTx/>
                <a:uFillTx/>
              </a:rPr>
              <a:t>Organ Transplant Unit, Department of Surgery,</a:t>
            </a:r>
            <a:br>
              <a:rPr kumimoji="0" lang="en-US" sz="2000" b="0" i="0" u="none" strike="noStrike" kern="0" cap="none" spc="0" normalizeH="0" baseline="0" noProof="0" dirty="0" smtClean="0">
                <a:ln>
                  <a:noFill/>
                </a:ln>
                <a:solidFill>
                  <a:prstClr val="black"/>
                </a:solidFill>
                <a:effectLst/>
                <a:uLnTx/>
                <a:uFillTx/>
              </a:rPr>
            </a:br>
            <a:r>
              <a:rPr kumimoji="0" lang="en-US" sz="2000" b="0" i="0" u="none" strike="noStrike" kern="0" cap="none" spc="0" normalizeH="0" baseline="0" noProof="0" dirty="0" smtClean="0">
                <a:ln>
                  <a:noFill/>
                </a:ln>
                <a:solidFill>
                  <a:prstClr val="black"/>
                </a:solidFill>
                <a:effectLst/>
                <a:uLnTx/>
                <a:uFillTx/>
              </a:rPr>
              <a:t>Shiraz University of Medical Sciences Shiraz, Iran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President, Iranian Society for Organ Transplantation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CEO and Founder, Avicenna Transplantation Institute, Shiraz, Iran</a:t>
            </a:r>
          </a:p>
        </p:txBody>
      </p:sp>
      <p:pic>
        <p:nvPicPr>
          <p:cNvPr id="5" name="Picture 4"/>
          <p:cNvPicPr>
            <a:picLocks noChangeAspect="1"/>
          </p:cNvPicPr>
          <p:nvPr/>
        </p:nvPicPr>
        <p:blipFill>
          <a:blip r:embed="rId2"/>
          <a:stretch>
            <a:fillRect/>
          </a:stretch>
        </p:blipFill>
        <p:spPr>
          <a:xfrm>
            <a:off x="5520456" y="422611"/>
            <a:ext cx="5838709" cy="2751567"/>
          </a:xfrm>
          <a:prstGeom prst="rect">
            <a:avLst/>
          </a:prstGeom>
        </p:spPr>
      </p:pic>
    </p:spTree>
    <p:extLst>
      <p:ext uri="{BB962C8B-B14F-4D97-AF65-F5344CB8AC3E}">
        <p14:creationId xmlns:p14="http://schemas.microsoft.com/office/powerpoint/2010/main" val="2918709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53" y="69033"/>
            <a:ext cx="8874035" cy="1325563"/>
          </a:xfrm>
        </p:spPr>
        <p:txBody>
          <a:bodyPr>
            <a:normAutofit/>
          </a:bodyPr>
          <a:lstStyle/>
          <a:p>
            <a:r>
              <a:rPr lang="en-US" sz="3600" dirty="0" smtClean="0"/>
              <a:t>The Tuskegee study of untreated syphilis in the </a:t>
            </a:r>
            <a:br>
              <a:rPr lang="en-US" sz="3600" dirty="0" smtClean="0"/>
            </a:br>
            <a:r>
              <a:rPr lang="en-US" sz="3600" dirty="0" smtClean="0"/>
              <a:t>African American men </a:t>
            </a:r>
            <a:endParaRPr lang="en-US" sz="3600" dirty="0"/>
          </a:p>
        </p:txBody>
      </p:sp>
      <p:sp>
        <p:nvSpPr>
          <p:cNvPr id="3" name="Content Placeholder 2"/>
          <p:cNvSpPr>
            <a:spLocks noGrp="1"/>
          </p:cNvSpPr>
          <p:nvPr>
            <p:ph idx="1"/>
          </p:nvPr>
        </p:nvSpPr>
        <p:spPr>
          <a:xfrm>
            <a:off x="0" y="2261056"/>
            <a:ext cx="11730446" cy="4897392"/>
          </a:xfrm>
        </p:spPr>
        <p:txBody>
          <a:bodyPr>
            <a:noAutofit/>
          </a:bodyPr>
          <a:lstStyle/>
          <a:p>
            <a:pPr marL="514350" indent="-514350">
              <a:buFont typeface="+mj-lt"/>
              <a:buAutoNum type="arabicPeriod"/>
            </a:pPr>
            <a:r>
              <a:rPr lang="en-US" sz="2400" dirty="0"/>
              <a:t>An infamous and most shameful study for natural history of </a:t>
            </a:r>
            <a:r>
              <a:rPr lang="en-US" sz="2400" dirty="0" smtClean="0"/>
              <a:t>Syphilis </a:t>
            </a:r>
            <a:r>
              <a:rPr lang="en-US" sz="2400" dirty="0"/>
              <a:t>by U.S. Public Health  Service  </a:t>
            </a:r>
            <a:r>
              <a:rPr lang="en-US" sz="2400" dirty="0" smtClean="0"/>
              <a:t>(</a:t>
            </a:r>
            <a:r>
              <a:rPr lang="en-US" sz="2400" dirty="0"/>
              <a:t>1932- 1972)       </a:t>
            </a:r>
          </a:p>
          <a:p>
            <a:pPr marL="514350" indent="-514350">
              <a:buFont typeface="+mj-lt"/>
              <a:buAutoNum type="arabicPeriod"/>
            </a:pPr>
            <a:r>
              <a:rPr lang="en-US" sz="2400" dirty="0" smtClean="0"/>
              <a:t>Started in 1932 in collaboration with Tuskegee university in </a:t>
            </a:r>
            <a:r>
              <a:rPr lang="en-US" sz="2400" dirty="0"/>
              <a:t>M</a:t>
            </a:r>
            <a:r>
              <a:rPr lang="en-US" sz="2400" dirty="0" smtClean="0"/>
              <a:t>acon </a:t>
            </a:r>
            <a:r>
              <a:rPr lang="en-US" sz="2400" dirty="0" smtClean="0"/>
              <a:t>county , Alabama</a:t>
            </a:r>
          </a:p>
          <a:p>
            <a:pPr marL="514350" indent="-514350">
              <a:buFont typeface="+mj-lt"/>
              <a:buAutoNum type="arabicPeriod"/>
            </a:pPr>
            <a:r>
              <a:rPr lang="en-US" sz="2400" dirty="0" smtClean="0"/>
              <a:t>Enrolled in the study 600 impoverished men ,  399 syphilitic and  201 did not have the disease </a:t>
            </a:r>
          </a:p>
          <a:p>
            <a:pPr marL="514350" indent="-514350">
              <a:buAutoNum type="arabicPeriod" startAt="4"/>
            </a:pPr>
            <a:r>
              <a:rPr lang="en-US" sz="2400" dirty="0" smtClean="0"/>
              <a:t>The men were given free medical care , meals and free  burial insurance </a:t>
            </a:r>
          </a:p>
          <a:p>
            <a:pPr marL="514350" indent="-514350">
              <a:buAutoNum type="arabicPeriod" startAt="5"/>
            </a:pPr>
            <a:r>
              <a:rPr lang="en-US" sz="2400" dirty="0" smtClean="0"/>
              <a:t>The men were told that they were being treated for ‘’bad blood’’</a:t>
            </a:r>
          </a:p>
          <a:p>
            <a:pPr marL="514350" indent="-514350">
              <a:buAutoNum type="arabicPeriod" startAt="5"/>
            </a:pPr>
            <a:r>
              <a:rPr lang="en-US" sz="2400" dirty="0" smtClean="0"/>
              <a:t>Researchers knowingly failed to treat patients even after validation of  penicillin even  prevented participants from accessing treatment  </a:t>
            </a:r>
          </a:p>
          <a:p>
            <a:pPr marL="0" indent="0">
              <a:buNone/>
            </a:pPr>
            <a:r>
              <a:rPr lang="en-US" sz="2400" dirty="0" smtClean="0"/>
              <a:t>7.   Told them that study was only going to last 6 months but actually lasted 40 years           </a:t>
            </a:r>
          </a:p>
          <a:p>
            <a:pPr marL="0" indent="0">
              <a:buNone/>
            </a:pPr>
            <a:r>
              <a:rPr lang="en-US" sz="2400" dirty="0"/>
              <a:t> </a:t>
            </a:r>
            <a:r>
              <a:rPr lang="en-US" sz="2400" dirty="0" smtClean="0"/>
              <a:t>      </a:t>
            </a:r>
            <a:endParaRPr lang="en-US" sz="2400" dirty="0"/>
          </a:p>
          <a:p>
            <a:pPr marL="0" indent="0">
              <a:buNone/>
            </a:pPr>
            <a:r>
              <a:rPr lang="en-US" sz="2000" dirty="0" smtClean="0"/>
              <a:t>            </a:t>
            </a:r>
            <a:endParaRPr lang="en-US" sz="2000" dirty="0"/>
          </a:p>
        </p:txBody>
      </p:sp>
      <p:pic>
        <p:nvPicPr>
          <p:cNvPr id="4" name="Picture 3"/>
          <p:cNvPicPr>
            <a:picLocks noChangeAspect="1"/>
          </p:cNvPicPr>
          <p:nvPr/>
        </p:nvPicPr>
        <p:blipFill>
          <a:blip r:embed="rId2"/>
          <a:stretch>
            <a:fillRect/>
          </a:stretch>
        </p:blipFill>
        <p:spPr>
          <a:xfrm>
            <a:off x="9052288" y="0"/>
            <a:ext cx="3139712" cy="2297233"/>
          </a:xfrm>
          <a:prstGeom prst="rect">
            <a:avLst/>
          </a:prstGeom>
        </p:spPr>
      </p:pic>
    </p:spTree>
    <p:extLst>
      <p:ext uri="{BB962C8B-B14F-4D97-AF65-F5344CB8AC3E}">
        <p14:creationId xmlns:p14="http://schemas.microsoft.com/office/powerpoint/2010/main" val="1607146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88799" cy="2003205"/>
          </a:xfrm>
        </p:spPr>
        <p:txBody>
          <a:bodyPr>
            <a:normAutofit fontScale="90000"/>
          </a:bodyPr>
          <a:lstStyle/>
          <a:p>
            <a:pPr algn="ctr"/>
            <a:r>
              <a:rPr lang="en-US" sz="3600" i="1" dirty="0" smtClean="0"/>
              <a:t/>
            </a:r>
            <a:br>
              <a:rPr lang="en-US" sz="3600" i="1" dirty="0" smtClean="0"/>
            </a:br>
            <a:r>
              <a:rPr lang="en-US" dirty="0" smtClean="0"/>
              <a:t>Belmont </a:t>
            </a:r>
            <a:r>
              <a:rPr lang="en-US" sz="4000" dirty="0" smtClean="0">
                <a:solidFill>
                  <a:prstClr val="black"/>
                </a:solidFill>
                <a:latin typeface="Calibri" panose="020F0502020204030204"/>
                <a:ea typeface="+mn-ea"/>
                <a:cs typeface="+mn-cs"/>
              </a:rPr>
              <a:t>commission </a:t>
            </a:r>
            <a:r>
              <a:rPr lang="en-US" sz="2200" b="1" dirty="0" smtClean="0"/>
              <a:t>Feb</a:t>
            </a:r>
            <a:r>
              <a:rPr lang="en-US" sz="2200" b="1" dirty="0"/>
              <a:t>. 1976 </a:t>
            </a:r>
            <a:r>
              <a:rPr lang="en-US" sz="3600" dirty="0" smtClean="0"/>
              <a:t/>
            </a:r>
            <a:br>
              <a:rPr lang="en-US" sz="3600" dirty="0" smtClean="0"/>
            </a:br>
            <a:r>
              <a:rPr lang="en-US" sz="3600" dirty="0" smtClean="0"/>
              <a:t> </a:t>
            </a:r>
            <a:r>
              <a:rPr lang="en-US" sz="3600" b="1" dirty="0"/>
              <a:t>Guidelines for the Protection of Human Subjects</a:t>
            </a:r>
            <a:r>
              <a:rPr lang="en-US" sz="3600" b="1" i="1" dirty="0"/>
              <a:t/>
            </a:r>
            <a:br>
              <a:rPr lang="en-US" sz="3600" b="1" i="1" dirty="0"/>
            </a:br>
            <a:r>
              <a:rPr lang="en-US" sz="3600" b="1" dirty="0"/>
              <a:t/>
            </a:r>
            <a:br>
              <a:rPr lang="en-US" sz="3600" b="1" dirty="0"/>
            </a:br>
            <a:endParaRPr lang="en-US" sz="3600" b="1" dirty="0"/>
          </a:p>
        </p:txBody>
      </p:sp>
      <p:sp>
        <p:nvSpPr>
          <p:cNvPr id="3" name="Content Placeholder 2"/>
          <p:cNvSpPr>
            <a:spLocks noGrp="1"/>
          </p:cNvSpPr>
          <p:nvPr>
            <p:ph idx="1"/>
          </p:nvPr>
        </p:nvSpPr>
        <p:spPr>
          <a:xfrm>
            <a:off x="233422" y="2095018"/>
            <a:ext cx="11755377" cy="4664597"/>
          </a:xfrm>
        </p:spPr>
        <p:txBody>
          <a:bodyPr>
            <a:normAutofit/>
          </a:bodyPr>
          <a:lstStyle/>
          <a:p>
            <a:pPr marL="514350" indent="-514350">
              <a:buFont typeface="+mj-lt"/>
              <a:buAutoNum type="arabicPeriod"/>
            </a:pPr>
            <a:r>
              <a:rPr lang="en-US" dirty="0" smtClean="0"/>
              <a:t> Created </a:t>
            </a:r>
            <a:r>
              <a:rPr lang="en-US" dirty="0"/>
              <a:t>by </a:t>
            </a:r>
            <a:r>
              <a:rPr lang="en-US" dirty="0" smtClean="0"/>
              <a:t>the National </a:t>
            </a:r>
            <a:r>
              <a:rPr lang="en-US" dirty="0"/>
              <a:t>commission for the protection of human subjects </a:t>
            </a:r>
            <a:endParaRPr lang="en-US" dirty="0" smtClean="0"/>
          </a:p>
          <a:p>
            <a:pPr marL="0" indent="0">
              <a:buNone/>
            </a:pPr>
            <a:r>
              <a:rPr lang="en-US" dirty="0"/>
              <a:t> </a:t>
            </a:r>
            <a:r>
              <a:rPr lang="en-US" dirty="0" smtClean="0"/>
              <a:t>       of biomedical and behavioral research</a:t>
            </a:r>
          </a:p>
          <a:p>
            <a:pPr marL="0" indent="0">
              <a:buNone/>
            </a:pPr>
            <a:r>
              <a:rPr lang="en-US" dirty="0" smtClean="0"/>
              <a:t>2.     Prompted </a:t>
            </a:r>
            <a:r>
              <a:rPr lang="en-US" dirty="0"/>
              <a:t>by scandal of Tuskegee Syphilis Study </a:t>
            </a:r>
            <a:endParaRPr lang="en-US" dirty="0" smtClean="0"/>
          </a:p>
          <a:p>
            <a:pPr marL="0" indent="0">
              <a:buNone/>
            </a:pPr>
            <a:r>
              <a:rPr lang="en-US" dirty="0" smtClean="0"/>
              <a:t>3.     Held in Belmont conference center part of Smithsonian </a:t>
            </a:r>
            <a:r>
              <a:rPr lang="en-US" dirty="0"/>
              <a:t>Institution</a:t>
            </a:r>
            <a:r>
              <a:rPr lang="en-US" dirty="0" smtClean="0"/>
              <a:t>,  </a:t>
            </a:r>
          </a:p>
          <a:p>
            <a:pPr marL="0" indent="0">
              <a:buNone/>
            </a:pPr>
            <a:r>
              <a:rPr lang="en-US" dirty="0"/>
              <a:t> </a:t>
            </a:r>
            <a:r>
              <a:rPr lang="en-US" dirty="0" smtClean="0"/>
              <a:t>        Elkridge Maryland</a:t>
            </a:r>
          </a:p>
          <a:p>
            <a:pPr marL="0" indent="0">
              <a:buNone/>
            </a:pPr>
            <a:r>
              <a:rPr lang="en-US" dirty="0" smtClean="0"/>
              <a:t>4.     Issued on 30 </a:t>
            </a:r>
            <a:r>
              <a:rPr lang="en-US" dirty="0"/>
              <a:t>September </a:t>
            </a:r>
            <a:r>
              <a:rPr lang="en-US" dirty="0" smtClean="0"/>
              <a:t>1978 and Published on 18 </a:t>
            </a:r>
            <a:r>
              <a:rPr lang="en-US" dirty="0"/>
              <a:t>April 1979</a:t>
            </a:r>
          </a:p>
          <a:p>
            <a:endParaRPr lang="en-US" dirty="0" smtClean="0"/>
          </a:p>
          <a:p>
            <a:pPr marL="0" indent="0">
              <a:buNone/>
            </a:pPr>
            <a:endParaRPr lang="en-US" dirty="0" smtClean="0"/>
          </a:p>
          <a:p>
            <a:endParaRPr lang="en-US" dirty="0" smtClean="0"/>
          </a:p>
          <a:p>
            <a:endParaRPr lang="en-US" dirty="0" smtClean="0"/>
          </a:p>
        </p:txBody>
      </p:sp>
    </p:spTree>
    <p:extLst>
      <p:ext uri="{BB962C8B-B14F-4D97-AF65-F5344CB8AC3E}">
        <p14:creationId xmlns:p14="http://schemas.microsoft.com/office/powerpoint/2010/main" val="3648200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9831"/>
            <a:ext cx="12192000" cy="1540217"/>
          </a:xfrm>
        </p:spPr>
        <p:txBody>
          <a:bodyPr>
            <a:normAutofit fontScale="90000"/>
          </a:bodyPr>
          <a:lstStyle/>
          <a:p>
            <a:r>
              <a:rPr lang="en-US" b="1" dirty="0" smtClean="0">
                <a:solidFill>
                  <a:prstClr val="black"/>
                </a:solidFill>
              </a:rPr>
              <a:t/>
            </a:r>
            <a:br>
              <a:rPr lang="en-US" b="1" dirty="0" smtClean="0">
                <a:solidFill>
                  <a:prstClr val="black"/>
                </a:solidFill>
              </a:rPr>
            </a:br>
            <a:r>
              <a:rPr lang="en-US" b="1" dirty="0">
                <a:solidFill>
                  <a:prstClr val="black"/>
                </a:solidFill>
              </a:rPr>
              <a:t/>
            </a:r>
            <a:br>
              <a:rPr lang="en-US" b="1" dirty="0">
                <a:solidFill>
                  <a:prstClr val="black"/>
                </a:solidFill>
              </a:rPr>
            </a:br>
            <a:r>
              <a:rPr lang="en-US" b="1" dirty="0" smtClean="0">
                <a:solidFill>
                  <a:prstClr val="black"/>
                </a:solidFill>
              </a:rPr>
              <a:t>             B</a:t>
            </a:r>
            <a:r>
              <a:rPr lang="en-US" b="1" dirty="0" smtClean="0"/>
              <a:t>rief </a:t>
            </a:r>
            <a:r>
              <a:rPr lang="en-US" b="1" dirty="0"/>
              <a:t>review of the Belmont </a:t>
            </a:r>
            <a:r>
              <a:rPr lang="en-US" b="1" dirty="0" smtClean="0"/>
              <a:t>Report</a:t>
            </a:r>
            <a:r>
              <a:rPr lang="en-US" sz="4000" b="1" dirty="0"/>
              <a:t/>
            </a:r>
            <a:br>
              <a:rPr lang="en-US" sz="4000" b="1" dirty="0"/>
            </a:br>
            <a:r>
              <a:rPr lang="en-US" sz="4000" dirty="0"/>
              <a:t/>
            </a:r>
            <a:br>
              <a:rPr lang="en-US" sz="4000" dirty="0"/>
            </a:br>
            <a:endParaRPr lang="en-US" sz="4000" dirty="0"/>
          </a:p>
        </p:txBody>
      </p:sp>
      <p:sp>
        <p:nvSpPr>
          <p:cNvPr id="3" name="Content Placeholder 2"/>
          <p:cNvSpPr>
            <a:spLocks noGrp="1"/>
          </p:cNvSpPr>
          <p:nvPr>
            <p:ph idx="1"/>
          </p:nvPr>
        </p:nvSpPr>
        <p:spPr>
          <a:xfrm>
            <a:off x="0" y="1288868"/>
            <a:ext cx="11771453" cy="5569132"/>
          </a:xfrm>
        </p:spPr>
        <p:txBody>
          <a:bodyPr>
            <a:normAutofit lnSpcReduction="10000"/>
          </a:bodyPr>
          <a:lstStyle/>
          <a:p>
            <a:pPr marL="0" indent="0">
              <a:buNone/>
            </a:pPr>
            <a:r>
              <a:rPr lang="en-US" sz="2600" dirty="0" smtClean="0">
                <a:solidFill>
                  <a:srgbClr val="222222"/>
                </a:solidFill>
                <a:latin typeface="Arial" panose="020B0604020202020204" pitchFamily="34" charset="0"/>
              </a:rPr>
              <a:t>     7 </a:t>
            </a:r>
            <a:r>
              <a:rPr lang="en-US" sz="2600" dirty="0">
                <a:solidFill>
                  <a:srgbClr val="222222"/>
                </a:solidFill>
                <a:latin typeface="Arial" panose="020B0604020202020204" pitchFamily="34" charset="0"/>
              </a:rPr>
              <a:t>things must </a:t>
            </a:r>
            <a:r>
              <a:rPr lang="en-US" sz="2600" dirty="0" smtClean="0">
                <a:solidFill>
                  <a:srgbClr val="222222"/>
                </a:solidFill>
                <a:latin typeface="Arial" panose="020B0604020202020204" pitchFamily="34" charset="0"/>
              </a:rPr>
              <a:t>be done </a:t>
            </a:r>
            <a:r>
              <a:rPr lang="en-US" sz="2600" dirty="0">
                <a:solidFill>
                  <a:srgbClr val="222222"/>
                </a:solidFill>
                <a:latin typeface="Arial" panose="020B0604020202020204" pitchFamily="34" charset="0"/>
              </a:rPr>
              <a:t>to ensure the rights of the participant is </a:t>
            </a:r>
            <a:r>
              <a:rPr lang="en-US" sz="2600" dirty="0" smtClean="0">
                <a:solidFill>
                  <a:srgbClr val="222222"/>
                </a:solidFill>
                <a:latin typeface="Arial" panose="020B0604020202020204" pitchFamily="34" charset="0"/>
              </a:rPr>
              <a:t>met</a:t>
            </a:r>
          </a:p>
          <a:p>
            <a:pPr marL="0" indent="0">
              <a:buNone/>
            </a:pPr>
            <a:endParaRPr lang="en-US" sz="2600" dirty="0">
              <a:solidFill>
                <a:srgbClr val="222222"/>
              </a:solidFill>
              <a:latin typeface="Arial" panose="020B0604020202020204" pitchFamily="34" charset="0"/>
            </a:endParaRPr>
          </a:p>
          <a:p>
            <a:pPr marL="514350" indent="-514350">
              <a:buFont typeface="+mj-lt"/>
              <a:buAutoNum type="arabicPeriod"/>
            </a:pPr>
            <a:r>
              <a:rPr lang="en-US" sz="2600" dirty="0">
                <a:latin typeface="Arial" panose="020B0604020202020204" pitchFamily="34" charset="0"/>
              </a:rPr>
              <a:t>Ensure the study is approved by an IRB</a:t>
            </a:r>
          </a:p>
          <a:p>
            <a:pPr marL="514350" indent="-514350">
              <a:buFont typeface="+mj-lt"/>
              <a:buAutoNum type="arabicPeriod"/>
            </a:pPr>
            <a:r>
              <a:rPr lang="en-US" sz="2600" dirty="0">
                <a:latin typeface="Arial" panose="020B0604020202020204" pitchFamily="34" charset="0"/>
              </a:rPr>
              <a:t>Get informed consent from the patient</a:t>
            </a:r>
          </a:p>
          <a:p>
            <a:pPr marL="514350" indent="-514350">
              <a:buFont typeface="+mj-lt"/>
              <a:buAutoNum type="arabicPeriod"/>
            </a:pPr>
            <a:r>
              <a:rPr lang="en-US" sz="2600" dirty="0">
                <a:latin typeface="Arial" panose="020B0604020202020204" pitchFamily="34" charset="0"/>
              </a:rPr>
              <a:t>Ensure that the patient understands the full extent of the experiment, and if not, will contact the study coordinator</a:t>
            </a:r>
          </a:p>
          <a:p>
            <a:pPr marL="514350" indent="-514350">
              <a:buFont typeface="+mj-lt"/>
              <a:buAutoNum type="arabicPeriod"/>
            </a:pPr>
            <a:r>
              <a:rPr lang="en-US" sz="2600" dirty="0">
                <a:latin typeface="Arial" panose="020B0604020202020204" pitchFamily="34" charset="0"/>
              </a:rPr>
              <a:t>Ensure the patient wasn't coerced into doing the experiment by means of threatening or bullying</a:t>
            </a:r>
          </a:p>
          <a:p>
            <a:pPr marL="514350" indent="-514350">
              <a:buFont typeface="+mj-lt"/>
              <a:buAutoNum type="arabicPeriod"/>
            </a:pPr>
            <a:r>
              <a:rPr lang="en-US" sz="2600" dirty="0">
                <a:latin typeface="Arial" panose="020B0604020202020204" pitchFamily="34" charset="0"/>
              </a:rPr>
              <a:t>Be careful of other effects of the clinical trial that were not mentioned, and report it to the proper study coordinator</a:t>
            </a:r>
          </a:p>
          <a:p>
            <a:pPr marL="514350" indent="-514350">
              <a:buFont typeface="+mj-lt"/>
              <a:buAutoNum type="arabicPeriod"/>
            </a:pPr>
            <a:r>
              <a:rPr lang="en-US" sz="2600" dirty="0">
                <a:latin typeface="Arial" panose="020B0604020202020204" pitchFamily="34" charset="0"/>
              </a:rPr>
              <a:t>Support the privacy of the patient's identity, their motivation to join or refuse the experiment.</a:t>
            </a:r>
          </a:p>
          <a:p>
            <a:pPr marL="514350" indent="-514350">
              <a:buFont typeface="+mj-lt"/>
              <a:buAutoNum type="arabicPeriod"/>
            </a:pPr>
            <a:r>
              <a:rPr lang="en-US" sz="2600" dirty="0">
                <a:latin typeface="Arial" panose="020B0604020202020204" pitchFamily="34" charset="0"/>
              </a:rPr>
              <a:t>Ensure that all patients at least get the minimal care needed for their condition</a:t>
            </a:r>
            <a:endParaRPr lang="en-US" dirty="0"/>
          </a:p>
        </p:txBody>
      </p:sp>
    </p:spTree>
    <p:extLst>
      <p:ext uri="{BB962C8B-B14F-4D97-AF65-F5344CB8AC3E}">
        <p14:creationId xmlns:p14="http://schemas.microsoft.com/office/powerpoint/2010/main" val="3067689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96" y="490371"/>
            <a:ext cx="8142514" cy="1456858"/>
          </a:xfrm>
          <a:solidFill>
            <a:schemeClr val="bg1"/>
          </a:solidFill>
        </p:spPr>
        <p:txBody>
          <a:bodyPr>
            <a:normAutofit fontScale="90000"/>
          </a:bodyPr>
          <a:lstStyle/>
          <a:p>
            <a:r>
              <a:rPr lang="en-US" sz="3200" dirty="0" smtClean="0"/>
              <a:t> </a:t>
            </a:r>
            <a:r>
              <a:rPr lang="en-US" sz="3800" b="1" dirty="0" smtClean="0"/>
              <a:t>A horrible example of unethical and immoral    </a:t>
            </a:r>
            <a:br>
              <a:rPr lang="en-US" sz="3800" b="1" dirty="0" smtClean="0"/>
            </a:br>
            <a:r>
              <a:rPr lang="en-US" sz="3800" b="1" dirty="0" smtClean="0"/>
              <a:t>behavior in the history of organ transplantation</a:t>
            </a:r>
            <a:r>
              <a:rPr lang="en-US" sz="3200" b="1" dirty="0" smtClean="0"/>
              <a:t/>
            </a:r>
            <a:br>
              <a:rPr lang="en-US" sz="3200" b="1" dirty="0" smtClean="0"/>
            </a:br>
            <a:r>
              <a:rPr lang="en-US" sz="3200" b="1" dirty="0" smtClean="0"/>
              <a:t> </a:t>
            </a:r>
            <a:r>
              <a:rPr lang="en-US" sz="3200" b="1" dirty="0"/>
              <a:t/>
            </a:r>
            <a:br>
              <a:rPr lang="en-US" sz="3200" b="1" dirty="0"/>
            </a:br>
            <a:endParaRPr lang="en-US" sz="2400" b="1" dirty="0"/>
          </a:p>
        </p:txBody>
      </p:sp>
      <p:sp>
        <p:nvSpPr>
          <p:cNvPr id="3" name="Content Placeholder 2"/>
          <p:cNvSpPr>
            <a:spLocks noGrp="1"/>
          </p:cNvSpPr>
          <p:nvPr>
            <p:ph idx="1"/>
          </p:nvPr>
        </p:nvSpPr>
        <p:spPr>
          <a:xfrm>
            <a:off x="98966" y="2373744"/>
            <a:ext cx="8148577" cy="6138029"/>
          </a:xfrm>
          <a:solidFill>
            <a:schemeClr val="bg1"/>
          </a:solidFill>
        </p:spPr>
        <p:txBody>
          <a:bodyPr>
            <a:normAutofit fontScale="70000" lnSpcReduction="20000"/>
          </a:bodyPr>
          <a:lstStyle/>
          <a:p>
            <a:r>
              <a:rPr lang="en-US" sz="4400" dirty="0"/>
              <a:t>H</a:t>
            </a:r>
            <a:r>
              <a:rPr lang="en-US" sz="4400" dirty="0" smtClean="0"/>
              <a:t>arvesting organ from </a:t>
            </a:r>
            <a:r>
              <a:rPr lang="en-US" sz="4400" dirty="0"/>
              <a:t>Falun Gong </a:t>
            </a:r>
            <a:r>
              <a:rPr lang="en-US" sz="4400" dirty="0" smtClean="0"/>
              <a:t>prisoners </a:t>
            </a:r>
            <a:r>
              <a:rPr lang="en-US" sz="4400" dirty="0"/>
              <a:t>in China</a:t>
            </a:r>
          </a:p>
          <a:p>
            <a:r>
              <a:rPr lang="en-US" sz="4400" dirty="0" smtClean="0"/>
              <a:t>Falun Gong practitioners are follower of Buddhist tradition</a:t>
            </a:r>
          </a:p>
          <a:p>
            <a:r>
              <a:rPr lang="en-US" sz="4400" dirty="0"/>
              <a:t>Communist Party leader </a:t>
            </a:r>
            <a:r>
              <a:rPr lang="en-US" sz="4400" dirty="0" smtClean="0"/>
              <a:t>initiated </a:t>
            </a:r>
            <a:r>
              <a:rPr lang="en-US" sz="4400" dirty="0" smtClean="0"/>
              <a:t>persecution </a:t>
            </a:r>
            <a:r>
              <a:rPr lang="en-US" sz="4400" dirty="0" smtClean="0"/>
              <a:t>of these in 1999</a:t>
            </a:r>
          </a:p>
          <a:p>
            <a:r>
              <a:rPr lang="en-US" sz="4400" dirty="0" smtClean="0"/>
              <a:t>Reports </a:t>
            </a:r>
            <a:r>
              <a:rPr lang="en-US" sz="4400" dirty="0"/>
              <a:t>on systematic organ </a:t>
            </a:r>
            <a:r>
              <a:rPr lang="en-US" sz="4400" dirty="0" smtClean="0"/>
              <a:t>harvesting of Falun Gong prisoners </a:t>
            </a:r>
            <a:r>
              <a:rPr lang="en-US" sz="4400" dirty="0"/>
              <a:t>emerged in </a:t>
            </a:r>
            <a:r>
              <a:rPr lang="en-US" sz="4400" dirty="0" smtClean="0"/>
              <a:t>2006</a:t>
            </a:r>
          </a:p>
          <a:p>
            <a:r>
              <a:rPr lang="en-US" sz="4400" dirty="0"/>
              <a:t>S</a:t>
            </a:r>
            <a:r>
              <a:rPr lang="en-US" sz="4400" dirty="0" smtClean="0"/>
              <a:t>ome</a:t>
            </a:r>
            <a:r>
              <a:rPr lang="fa-IR" sz="4400" dirty="0" smtClean="0"/>
              <a:t> </a:t>
            </a:r>
            <a:r>
              <a:rPr lang="en-US" sz="4400" dirty="0" smtClean="0"/>
              <a:t>believe </a:t>
            </a:r>
            <a:r>
              <a:rPr lang="en-US" sz="4400" dirty="0"/>
              <a:t>t</a:t>
            </a:r>
            <a:r>
              <a:rPr lang="en-US" sz="4400" dirty="0" smtClean="0"/>
              <a:t>his dreadful practice </a:t>
            </a:r>
            <a:r>
              <a:rPr lang="en-US" sz="4400" dirty="0" smtClean="0"/>
              <a:t>had </a:t>
            </a:r>
            <a:r>
              <a:rPr lang="en-US" sz="4400" dirty="0"/>
              <a:t>started </a:t>
            </a:r>
            <a:r>
              <a:rPr lang="en-US" sz="4400" dirty="0" smtClean="0"/>
              <a:t>since 2000 and tens </a:t>
            </a:r>
            <a:r>
              <a:rPr lang="en-US" sz="4400" dirty="0"/>
              <a:t>of </a:t>
            </a:r>
            <a:r>
              <a:rPr lang="en-US" sz="4400" dirty="0" smtClean="0"/>
              <a:t>thousands were executed</a:t>
            </a:r>
            <a:endParaRPr lang="en-US" sz="4400" dirty="0"/>
          </a:p>
          <a:p>
            <a:pPr marL="0" indent="0">
              <a:buNone/>
            </a:pPr>
            <a:endParaRPr lang="en-US" sz="4400" dirty="0" smtClean="0"/>
          </a:p>
          <a:p>
            <a:pPr marL="0" indent="0">
              <a:buNone/>
            </a:pPr>
            <a:endParaRPr lang="en-US" sz="4400" dirty="0" smtClean="0"/>
          </a:p>
          <a:p>
            <a:pPr marL="0" indent="0">
              <a:buNone/>
            </a:pPr>
            <a:endParaRPr lang="en-US" sz="2200" dirty="0" smtClean="0"/>
          </a:p>
          <a:p>
            <a:pPr marL="0" indent="0">
              <a:buNone/>
            </a:pPr>
            <a:endParaRPr lang="en-US" sz="2200" dirty="0" smtClean="0"/>
          </a:p>
          <a:p>
            <a:r>
              <a:rPr lang="en-US" sz="2200" dirty="0" smtClean="0"/>
              <a:t> </a:t>
            </a:r>
            <a:endParaRPr lang="en-US" sz="2200" dirty="0"/>
          </a:p>
        </p:txBody>
      </p:sp>
      <p:pic>
        <p:nvPicPr>
          <p:cNvPr id="6" name="Picture 5"/>
          <p:cNvPicPr>
            <a:picLocks noChangeAspect="1"/>
          </p:cNvPicPr>
          <p:nvPr/>
        </p:nvPicPr>
        <p:blipFill>
          <a:blip r:embed="rId2"/>
          <a:stretch>
            <a:fillRect/>
          </a:stretch>
        </p:blipFill>
        <p:spPr>
          <a:xfrm>
            <a:off x="8247544" y="20663"/>
            <a:ext cx="3944455" cy="3451123"/>
          </a:xfrm>
          <a:prstGeom prst="rect">
            <a:avLst/>
          </a:prstGeom>
        </p:spPr>
      </p:pic>
      <p:pic>
        <p:nvPicPr>
          <p:cNvPr id="5" name="Picture 4"/>
          <p:cNvPicPr>
            <a:picLocks noChangeAspect="1"/>
          </p:cNvPicPr>
          <p:nvPr/>
        </p:nvPicPr>
        <p:blipFill>
          <a:blip r:embed="rId3"/>
          <a:stretch>
            <a:fillRect/>
          </a:stretch>
        </p:blipFill>
        <p:spPr>
          <a:xfrm>
            <a:off x="8247543" y="3471786"/>
            <a:ext cx="3944456" cy="3048264"/>
          </a:xfrm>
          <a:prstGeom prst="rect">
            <a:avLst/>
          </a:prstGeom>
        </p:spPr>
      </p:pic>
    </p:spTree>
    <p:extLst>
      <p:ext uri="{BB962C8B-B14F-4D97-AF65-F5344CB8AC3E}">
        <p14:creationId xmlns:p14="http://schemas.microsoft.com/office/powerpoint/2010/main" val="37175215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334672" cy="6858000"/>
          </a:xfrm>
          <a:prstGeom prst="rect">
            <a:avLst/>
          </a:prstGeom>
        </p:spPr>
      </p:pic>
      <p:pic>
        <p:nvPicPr>
          <p:cNvPr id="4" name="Picture 3"/>
          <p:cNvPicPr>
            <a:picLocks noChangeAspect="1"/>
          </p:cNvPicPr>
          <p:nvPr/>
        </p:nvPicPr>
        <p:blipFill>
          <a:blip r:embed="rId3"/>
          <a:stretch>
            <a:fillRect/>
          </a:stretch>
        </p:blipFill>
        <p:spPr>
          <a:xfrm>
            <a:off x="3433043" y="0"/>
            <a:ext cx="5468586" cy="701101"/>
          </a:xfrm>
          <a:prstGeom prst="rect">
            <a:avLst/>
          </a:prstGeom>
        </p:spPr>
      </p:pic>
      <p:sp>
        <p:nvSpPr>
          <p:cNvPr id="5" name="Rectangle 4"/>
          <p:cNvSpPr/>
          <p:nvPr/>
        </p:nvSpPr>
        <p:spPr>
          <a:xfrm>
            <a:off x="3119336" y="572706"/>
            <a:ext cx="6096000" cy="757130"/>
          </a:xfrm>
          <a:prstGeom prst="rect">
            <a:avLst/>
          </a:prstGeom>
        </p:spPr>
        <p:txBody>
          <a:bodyPr>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400" b="0" i="0" u="none" strike="noStrike" kern="1200" cap="none" spc="0" normalizeH="0" baseline="0" noProof="0" dirty="0">
                <a:ln>
                  <a:noFill/>
                </a:ln>
                <a:solidFill>
                  <a:srgbClr val="222222"/>
                </a:solidFill>
                <a:effectLst/>
                <a:uLnTx/>
                <a:uFillTx/>
                <a:latin typeface="Arial" panose="020B0604020202020204" pitchFamily="34" charset="0"/>
                <a:ea typeface="Times New Roman" panose="02020603050405020304" pitchFamily="18" charset="0"/>
                <a:cs typeface="+mn-cs"/>
              </a:rPr>
              <a:t>The Transplantation Society (TTS)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 International Society of Nephrology (ISN)</a:t>
            </a:r>
          </a:p>
        </p:txBody>
      </p:sp>
    </p:spTree>
    <p:extLst>
      <p:ext uri="{BB962C8B-B14F-4D97-AF65-F5344CB8AC3E}">
        <p14:creationId xmlns:p14="http://schemas.microsoft.com/office/powerpoint/2010/main" val="2295756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7423"/>
            <a:ext cx="12087497" cy="1112363"/>
          </a:xfrm>
          <a:noFill/>
        </p:spPr>
        <p:txBody>
          <a:bodyPr>
            <a:normAutofit fontScale="90000"/>
          </a:bodyPr>
          <a:lstStyle/>
          <a:p>
            <a:pPr algn="ctr"/>
            <a:r>
              <a:rPr lang="en-US" sz="3600" dirty="0" smtClean="0"/>
              <a:t> </a:t>
            </a:r>
            <a:br>
              <a:rPr lang="en-US" sz="3600" dirty="0" smtClean="0"/>
            </a:br>
            <a:r>
              <a:rPr lang="en-US" sz="4000" b="1" dirty="0" smtClean="0"/>
              <a:t>The Declaration </a:t>
            </a:r>
            <a:r>
              <a:rPr lang="en-US" sz="4000" b="1" dirty="0"/>
              <a:t>of </a:t>
            </a:r>
            <a:r>
              <a:rPr lang="en-US" sz="4000" b="1" dirty="0" smtClean="0"/>
              <a:t>Istanbul (TTS , ISN )</a:t>
            </a:r>
            <a:br>
              <a:rPr lang="en-US" sz="4000" b="1" dirty="0" smtClean="0"/>
            </a:br>
            <a:r>
              <a:rPr lang="en-US" sz="3600" dirty="0" smtClean="0"/>
              <a:t> </a:t>
            </a:r>
            <a:r>
              <a:rPr lang="en-US" sz="2800" dirty="0"/>
              <a:t>30 April to 1 May 2008</a:t>
            </a:r>
            <a:r>
              <a:rPr lang="en-US" sz="3600" dirty="0"/>
              <a:t/>
            </a:r>
            <a:br>
              <a:rPr lang="en-US" sz="3600" dirty="0"/>
            </a:br>
            <a:r>
              <a:rPr lang="en-US" sz="3600" dirty="0" smtClean="0"/>
              <a:t/>
            </a:r>
            <a:br>
              <a:rPr lang="en-US" sz="3600" dirty="0" smtClean="0"/>
            </a:br>
            <a:endParaRPr lang="en-US" sz="2600" dirty="0"/>
          </a:p>
        </p:txBody>
      </p:sp>
      <p:sp>
        <p:nvSpPr>
          <p:cNvPr id="3" name="Content Placeholder 2"/>
          <p:cNvSpPr>
            <a:spLocks noGrp="1"/>
          </p:cNvSpPr>
          <p:nvPr>
            <p:ph idx="1"/>
          </p:nvPr>
        </p:nvSpPr>
        <p:spPr>
          <a:xfrm>
            <a:off x="0" y="1319786"/>
            <a:ext cx="11416937" cy="5538214"/>
          </a:xfrm>
          <a:noFill/>
        </p:spPr>
        <p:txBody>
          <a:bodyPr>
            <a:normAutofit fontScale="92500" lnSpcReduction="10000"/>
          </a:bodyPr>
          <a:lstStyle/>
          <a:p>
            <a:pPr marL="0" indent="0">
              <a:buNone/>
            </a:pPr>
            <a:r>
              <a:rPr lang="en-US" sz="2600" dirty="0" smtClean="0"/>
              <a:t>Global </a:t>
            </a:r>
            <a:r>
              <a:rPr lang="en-US" sz="2600" dirty="0"/>
              <a:t>problems </a:t>
            </a:r>
            <a:r>
              <a:rPr lang="en-US" sz="2600" dirty="0" smtClean="0"/>
              <a:t>due to organ shortage </a:t>
            </a:r>
            <a:r>
              <a:rPr lang="en-US" sz="2200" dirty="0" smtClean="0"/>
              <a:t>:</a:t>
            </a:r>
          </a:p>
          <a:p>
            <a:r>
              <a:rPr lang="en-US" sz="2200" dirty="0"/>
              <a:t> </a:t>
            </a:r>
            <a:r>
              <a:rPr lang="en-US" sz="2200" dirty="0" smtClean="0"/>
              <a:t>        organ </a:t>
            </a:r>
            <a:r>
              <a:rPr lang="en-US" sz="2200" dirty="0"/>
              <a:t>trafficking </a:t>
            </a:r>
          </a:p>
          <a:p>
            <a:r>
              <a:rPr lang="en-US" sz="2200" dirty="0" smtClean="0"/>
              <a:t>         </a:t>
            </a:r>
            <a:r>
              <a:rPr lang="en-US" sz="2200" dirty="0"/>
              <a:t>transplant </a:t>
            </a:r>
            <a:r>
              <a:rPr lang="en-US" sz="2200" dirty="0" smtClean="0"/>
              <a:t>tourism</a:t>
            </a:r>
          </a:p>
          <a:p>
            <a:r>
              <a:rPr lang="en-US" sz="2200" dirty="0"/>
              <a:t>      </a:t>
            </a:r>
            <a:r>
              <a:rPr lang="en-US" sz="2200" dirty="0" smtClean="0"/>
              <a:t>   transplant commercialism</a:t>
            </a:r>
          </a:p>
          <a:p>
            <a:pPr>
              <a:buFont typeface="Wingdings" panose="05000000000000000000" pitchFamily="2" charset="2"/>
              <a:buChar char="q"/>
            </a:pPr>
            <a:r>
              <a:rPr lang="en-US" sz="2600" dirty="0" smtClean="0"/>
              <a:t> Threaten human rights and medical ethics</a:t>
            </a:r>
          </a:p>
          <a:p>
            <a:pPr marL="0" indent="0">
              <a:buNone/>
            </a:pPr>
            <a:r>
              <a:rPr lang="en-US" sz="2600" dirty="0"/>
              <a:t> </a:t>
            </a:r>
            <a:r>
              <a:rPr lang="en-US" sz="2600" dirty="0" smtClean="0"/>
              <a:t>     because targeting of </a:t>
            </a:r>
            <a:r>
              <a:rPr lang="en-US" sz="2600" dirty="0"/>
              <a:t>vulnerable </a:t>
            </a:r>
            <a:r>
              <a:rPr lang="en-US" sz="2600" dirty="0" smtClean="0"/>
              <a:t>people as:</a:t>
            </a:r>
          </a:p>
          <a:p>
            <a:r>
              <a:rPr lang="en-US" sz="2200" dirty="0"/>
              <a:t> </a:t>
            </a:r>
            <a:r>
              <a:rPr lang="en-US" sz="2200" dirty="0" smtClean="0"/>
              <a:t>           illiterate </a:t>
            </a:r>
            <a:endParaRPr lang="en-US" sz="2200" dirty="0"/>
          </a:p>
          <a:p>
            <a:r>
              <a:rPr lang="en-US" sz="2200" dirty="0" smtClean="0"/>
              <a:t>            impoverished</a:t>
            </a:r>
          </a:p>
          <a:p>
            <a:r>
              <a:rPr lang="en-US" sz="2200" dirty="0"/>
              <a:t> </a:t>
            </a:r>
            <a:r>
              <a:rPr lang="en-US" sz="2200" dirty="0" smtClean="0"/>
              <a:t>          undocumented immigrants</a:t>
            </a:r>
          </a:p>
          <a:p>
            <a:r>
              <a:rPr lang="en-US" sz="2200" dirty="0"/>
              <a:t> </a:t>
            </a:r>
            <a:r>
              <a:rPr lang="en-US" sz="2200" dirty="0" smtClean="0"/>
              <a:t>          prisoners</a:t>
            </a:r>
          </a:p>
          <a:p>
            <a:r>
              <a:rPr lang="en-US" sz="2200" dirty="0"/>
              <a:t> </a:t>
            </a:r>
            <a:r>
              <a:rPr lang="en-US" sz="2200" dirty="0" smtClean="0"/>
              <a:t>          political </a:t>
            </a:r>
            <a:r>
              <a:rPr lang="en-US" sz="2200" dirty="0"/>
              <a:t>or economic </a:t>
            </a:r>
            <a:r>
              <a:rPr lang="en-US" sz="2200" dirty="0" smtClean="0"/>
              <a:t>refugees </a:t>
            </a:r>
          </a:p>
          <a:p>
            <a:pPr>
              <a:buFont typeface="Wingdings" panose="05000000000000000000" pitchFamily="2" charset="2"/>
              <a:buChar char="q"/>
            </a:pPr>
            <a:r>
              <a:rPr lang="en-US" sz="2400" dirty="0" smtClean="0"/>
              <a:t>        </a:t>
            </a:r>
            <a:r>
              <a:rPr lang="en-US" sz="2600" dirty="0" smtClean="0"/>
              <a:t>exploited by rich </a:t>
            </a:r>
            <a:r>
              <a:rPr lang="en-US" sz="2600" dirty="0"/>
              <a:t>patient-tourists </a:t>
            </a:r>
            <a:r>
              <a:rPr lang="en-US" sz="2600" dirty="0" smtClean="0"/>
              <a:t>as source of organs</a:t>
            </a:r>
          </a:p>
          <a:p>
            <a:pPr marL="0" indent="0">
              <a:buNone/>
            </a:pPr>
            <a:r>
              <a:rPr lang="en-US" sz="2400" dirty="0"/>
              <a:t> </a:t>
            </a:r>
            <a:r>
              <a:rPr lang="en-US" sz="2400" dirty="0" smtClean="0"/>
              <a:t>                </a:t>
            </a:r>
            <a:r>
              <a:rPr lang="en-US" sz="2200" dirty="0" smtClean="0"/>
              <a:t>estimated </a:t>
            </a:r>
            <a:r>
              <a:rPr lang="en-US" sz="2200" dirty="0"/>
              <a:t>10% of organ transplants that are performed annually around the world</a:t>
            </a:r>
            <a:br>
              <a:rPr lang="en-US" sz="2200" dirty="0"/>
            </a:br>
            <a:endParaRPr lang="en-US" sz="2200" dirty="0"/>
          </a:p>
        </p:txBody>
      </p:sp>
      <p:pic>
        <p:nvPicPr>
          <p:cNvPr id="6" name="Picture 5"/>
          <p:cNvPicPr>
            <a:picLocks noChangeAspect="1"/>
          </p:cNvPicPr>
          <p:nvPr/>
        </p:nvPicPr>
        <p:blipFill>
          <a:blip r:embed="rId2"/>
          <a:stretch>
            <a:fillRect/>
          </a:stretch>
        </p:blipFill>
        <p:spPr>
          <a:xfrm>
            <a:off x="8143043" y="1147957"/>
            <a:ext cx="3944454" cy="3664014"/>
          </a:xfrm>
          <a:prstGeom prst="rect">
            <a:avLst/>
          </a:prstGeom>
        </p:spPr>
      </p:pic>
    </p:spTree>
    <p:extLst>
      <p:ext uri="{BB962C8B-B14F-4D97-AF65-F5344CB8AC3E}">
        <p14:creationId xmlns:p14="http://schemas.microsoft.com/office/powerpoint/2010/main" val="2509863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948" y="377581"/>
            <a:ext cx="10515600" cy="1325563"/>
          </a:xfrm>
        </p:spPr>
        <p:txBody>
          <a:bodyPr>
            <a:normAutofit fontScale="90000"/>
          </a:bodyPr>
          <a:lstStyle/>
          <a:p>
            <a:pPr algn="ctr"/>
            <a:r>
              <a:rPr lang="en-US" sz="4000" b="1" dirty="0">
                <a:solidFill>
                  <a:prstClr val="black"/>
                </a:solidFill>
              </a:rPr>
              <a:t>The Declaration of Istanbul (TTS , ISN )</a:t>
            </a:r>
            <a:br>
              <a:rPr lang="en-US" sz="4000" b="1" dirty="0">
                <a:solidFill>
                  <a:prstClr val="black"/>
                </a:solidFill>
              </a:rPr>
            </a:br>
            <a:r>
              <a:rPr lang="en-US" sz="3600" dirty="0" smtClean="0"/>
              <a:t> </a:t>
            </a:r>
            <a:r>
              <a:rPr lang="en-US" sz="2800" dirty="0"/>
              <a:t>30 April to 1 May </a:t>
            </a:r>
            <a:r>
              <a:rPr lang="en-US" sz="2800" dirty="0" smtClean="0"/>
              <a:t>2008 </a:t>
            </a:r>
            <a:r>
              <a:rPr lang="en-US" sz="2600" dirty="0" smtClean="0"/>
              <a:t>cont’d</a:t>
            </a:r>
            <a:r>
              <a:rPr lang="en-US" sz="3600" dirty="0"/>
              <a:t/>
            </a:r>
            <a:br>
              <a:rPr lang="en-US" sz="3600" dirty="0"/>
            </a:br>
            <a:endParaRPr lang="en-US" dirty="0"/>
          </a:p>
        </p:txBody>
      </p:sp>
      <p:sp>
        <p:nvSpPr>
          <p:cNvPr id="3" name="Content Placeholder 2"/>
          <p:cNvSpPr>
            <a:spLocks noGrp="1"/>
          </p:cNvSpPr>
          <p:nvPr>
            <p:ph idx="1"/>
          </p:nvPr>
        </p:nvSpPr>
        <p:spPr>
          <a:xfrm>
            <a:off x="-1" y="1825625"/>
            <a:ext cx="12280739" cy="4351338"/>
          </a:xfrm>
        </p:spPr>
        <p:txBody>
          <a:bodyPr/>
          <a:lstStyle/>
          <a:p>
            <a:pPr marL="514350" indent="-514350">
              <a:buFont typeface="+mj-lt"/>
              <a:buAutoNum type="arabicPeriod"/>
            </a:pPr>
            <a:r>
              <a:rPr lang="en-US" dirty="0"/>
              <a:t>Clarifies the issues of transplant tourism, trafficking and commercialism and provides ethical guidelines for practice in organ donation and transplantation</a:t>
            </a:r>
          </a:p>
          <a:p>
            <a:pPr marL="514350" indent="-514350">
              <a:buFont typeface="+mj-lt"/>
              <a:buAutoNum type="arabicPeriod"/>
            </a:pPr>
            <a:r>
              <a:rPr lang="en-US" dirty="0"/>
              <a:t>Since the creation of the declaration, over 100 countries have endorsed the principles</a:t>
            </a:r>
          </a:p>
          <a:p>
            <a:pPr marL="514350" indent="-514350">
              <a:buFont typeface="+mj-lt"/>
              <a:buAutoNum type="arabicPeriod"/>
            </a:pPr>
            <a:r>
              <a:rPr lang="en-US" dirty="0"/>
              <a:t> Some nations have subsequently strengthened their laws against commercial organ trade, including China, the Philippines, and Pakistan</a:t>
            </a:r>
          </a:p>
          <a:p>
            <a:endParaRPr lang="en-US" dirty="0"/>
          </a:p>
        </p:txBody>
      </p:sp>
    </p:spTree>
    <p:extLst>
      <p:ext uri="{BB962C8B-B14F-4D97-AF65-F5344CB8AC3E}">
        <p14:creationId xmlns:p14="http://schemas.microsoft.com/office/powerpoint/2010/main" val="3963997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826"/>
            <a:ext cx="12192000" cy="1325563"/>
          </a:xfrm>
        </p:spPr>
        <p:txBody>
          <a:bodyPr>
            <a:normAutofit fontScale="90000"/>
          </a:bodyPr>
          <a:lstStyle/>
          <a:p>
            <a:pPr algn="ctr"/>
            <a:r>
              <a:rPr lang="en-US" dirty="0"/>
              <a:t> </a:t>
            </a:r>
            <a:r>
              <a:rPr lang="en-US" sz="3600" dirty="0" smtClean="0"/>
              <a:t> </a:t>
            </a:r>
            <a:r>
              <a:rPr lang="en-US" sz="4000" b="1" dirty="0">
                <a:solidFill>
                  <a:prstClr val="black"/>
                </a:solidFill>
              </a:rPr>
              <a:t>The Declaration of Istanbul (TTS , ISN )</a:t>
            </a:r>
            <a:br>
              <a:rPr lang="en-US" sz="4000" b="1" dirty="0">
                <a:solidFill>
                  <a:prstClr val="black"/>
                </a:solidFill>
              </a:rPr>
            </a:br>
            <a:r>
              <a:rPr lang="en-US" sz="3200" dirty="0" smtClean="0">
                <a:solidFill>
                  <a:prstClr val="black"/>
                </a:solidFill>
              </a:rPr>
              <a:t> </a:t>
            </a:r>
            <a:r>
              <a:rPr lang="en-US" sz="2500" dirty="0">
                <a:solidFill>
                  <a:prstClr val="black"/>
                </a:solidFill>
              </a:rPr>
              <a:t>30 April to 1 May </a:t>
            </a:r>
            <a:r>
              <a:rPr lang="en-US" sz="2500" dirty="0" smtClean="0">
                <a:solidFill>
                  <a:prstClr val="black"/>
                </a:solidFill>
              </a:rPr>
              <a:t>2008 cont’d</a:t>
            </a:r>
            <a:r>
              <a:rPr lang="en-US" sz="3200" dirty="0">
                <a:solidFill>
                  <a:prstClr val="black"/>
                </a:solidFill>
              </a:rPr>
              <a:t/>
            </a:r>
            <a:br>
              <a:rPr lang="en-US" sz="3200" dirty="0">
                <a:solidFill>
                  <a:prstClr val="black"/>
                </a:solidFill>
              </a:rPr>
            </a:br>
            <a:endParaRPr lang="en-US" sz="3600" dirty="0"/>
          </a:p>
        </p:txBody>
      </p:sp>
      <p:sp>
        <p:nvSpPr>
          <p:cNvPr id="3" name="Content Placeholder 2"/>
          <p:cNvSpPr>
            <a:spLocks noGrp="1"/>
          </p:cNvSpPr>
          <p:nvPr>
            <p:ph idx="1"/>
          </p:nvPr>
        </p:nvSpPr>
        <p:spPr>
          <a:xfrm>
            <a:off x="105103" y="1825625"/>
            <a:ext cx="12086897" cy="4740638"/>
          </a:xfrm>
        </p:spPr>
        <p:txBody>
          <a:bodyPr>
            <a:normAutofit/>
          </a:bodyPr>
          <a:lstStyle/>
          <a:p>
            <a:pPr marL="514350" indent="-514350">
              <a:buFont typeface="+mj-lt"/>
              <a:buAutoNum type="arabicPeriod"/>
            </a:pPr>
            <a:r>
              <a:rPr lang="en-US" sz="2400" dirty="0" smtClean="0"/>
              <a:t>Adopted in 2008 </a:t>
            </a:r>
          </a:p>
          <a:p>
            <a:pPr marL="514350" indent="-514350">
              <a:buFont typeface="+mj-lt"/>
              <a:buAutoNum type="arabicPeriod"/>
            </a:pPr>
            <a:endParaRPr lang="en-US" sz="2400" dirty="0" smtClean="0"/>
          </a:p>
          <a:p>
            <a:pPr marL="514350" indent="-514350">
              <a:buFont typeface="+mj-lt"/>
              <a:buAutoNum type="arabicPeriod"/>
            </a:pPr>
            <a:r>
              <a:rPr lang="en-US" sz="2400" dirty="0" smtClean="0"/>
              <a:t>Establishment </a:t>
            </a:r>
            <a:r>
              <a:rPr lang="en-US" sz="2400" dirty="0"/>
              <a:t>of  Declaration of Istanbul </a:t>
            </a:r>
            <a:r>
              <a:rPr lang="en-US" sz="2400" dirty="0" smtClean="0"/>
              <a:t>Custodian Group (DICG</a:t>
            </a:r>
            <a:r>
              <a:rPr lang="en-US" sz="2400" dirty="0"/>
              <a:t>) </a:t>
            </a:r>
            <a:r>
              <a:rPr lang="en-US" sz="2400" dirty="0" smtClean="0"/>
              <a:t>: 2010  </a:t>
            </a:r>
          </a:p>
          <a:p>
            <a:pPr marL="0" indent="0">
              <a:buNone/>
            </a:pPr>
            <a:endParaRPr lang="en-US" sz="2400" dirty="0" smtClean="0"/>
          </a:p>
          <a:p>
            <a:pPr marL="457200" indent="-457200">
              <a:buFont typeface="+mj-lt"/>
              <a:buAutoNum type="arabicPeriod" startAt="3"/>
            </a:pPr>
            <a:r>
              <a:rPr lang="en-US" sz="2400" dirty="0" smtClean="0"/>
              <a:t>Reviewing </a:t>
            </a:r>
            <a:r>
              <a:rPr lang="en-US" sz="2400" dirty="0"/>
              <a:t>and updating the </a:t>
            </a:r>
            <a:r>
              <a:rPr lang="en-US" sz="2400" dirty="0" err="1"/>
              <a:t>DoI</a:t>
            </a:r>
            <a:r>
              <a:rPr lang="en-US" sz="2400" dirty="0"/>
              <a:t>  </a:t>
            </a:r>
            <a:r>
              <a:rPr lang="en-US" sz="2400" dirty="0" smtClean="0"/>
              <a:t>by DICG : 2017</a:t>
            </a:r>
          </a:p>
          <a:p>
            <a:pPr marL="0" indent="0">
              <a:buNone/>
            </a:pPr>
            <a:endParaRPr lang="en-US" sz="2400" dirty="0" smtClean="0"/>
          </a:p>
          <a:p>
            <a:pPr marL="457200" indent="-457200">
              <a:buFont typeface="+mj-lt"/>
              <a:buAutoNum type="arabicPeriod" startAt="4"/>
            </a:pPr>
            <a:r>
              <a:rPr lang="en-US" sz="2400" dirty="0" smtClean="0"/>
              <a:t>New edition of the Declaration, at TTS Congress in Madrid : 2018</a:t>
            </a:r>
          </a:p>
          <a:p>
            <a:pPr marL="514350" indent="-514350">
              <a:buFont typeface="+mj-lt"/>
              <a:buAutoNum type="arabicPeriod"/>
            </a:pPr>
            <a:endParaRPr lang="en-US" sz="2400" dirty="0"/>
          </a:p>
        </p:txBody>
      </p:sp>
    </p:spTree>
    <p:extLst>
      <p:ext uri="{BB962C8B-B14F-4D97-AF65-F5344CB8AC3E}">
        <p14:creationId xmlns:p14="http://schemas.microsoft.com/office/powerpoint/2010/main" val="257658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903" y="0"/>
            <a:ext cx="10515600" cy="1325563"/>
          </a:xfrm>
        </p:spPr>
        <p:txBody>
          <a:bodyPr>
            <a:normAutofit/>
          </a:bodyPr>
          <a:lstStyle/>
          <a:p>
            <a:pPr algn="ctr"/>
            <a:r>
              <a:rPr lang="en-US" sz="3600" dirty="0" smtClean="0"/>
              <a:t>Definition of </a:t>
            </a:r>
            <a:r>
              <a:rPr lang="en-US" sz="3600" dirty="0"/>
              <a:t>key terms </a:t>
            </a:r>
            <a:r>
              <a:rPr lang="en-US" sz="3600" dirty="0" smtClean="0"/>
              <a:t>in DOI (2018 edition)  </a:t>
            </a:r>
            <a:endParaRPr lang="en-US" sz="3600" dirty="0"/>
          </a:p>
        </p:txBody>
      </p:sp>
      <p:sp>
        <p:nvSpPr>
          <p:cNvPr id="3" name="Content Placeholder 2"/>
          <p:cNvSpPr>
            <a:spLocks noGrp="1"/>
          </p:cNvSpPr>
          <p:nvPr>
            <p:ph idx="1"/>
          </p:nvPr>
        </p:nvSpPr>
        <p:spPr>
          <a:xfrm>
            <a:off x="84083" y="1135118"/>
            <a:ext cx="11929241" cy="5561773"/>
          </a:xfrm>
        </p:spPr>
        <p:txBody>
          <a:bodyPr>
            <a:normAutofit/>
          </a:bodyPr>
          <a:lstStyle/>
          <a:p>
            <a:pPr marL="0" indent="0">
              <a:buNone/>
            </a:pPr>
            <a:r>
              <a:rPr lang="en-US" dirty="0"/>
              <a:t>Organ trafficking </a:t>
            </a:r>
            <a:r>
              <a:rPr lang="en-US" dirty="0" smtClean="0"/>
              <a:t>is</a:t>
            </a:r>
          </a:p>
          <a:p>
            <a:pPr marL="514350" indent="-514350">
              <a:buFont typeface="+mj-lt"/>
              <a:buAutoNum type="arabicPeriod"/>
            </a:pPr>
            <a:r>
              <a:rPr lang="en-US" sz="2400" dirty="0"/>
              <a:t> removing </a:t>
            </a:r>
            <a:r>
              <a:rPr lang="en-US" sz="2400" dirty="0" smtClean="0"/>
              <a:t>organs of </a:t>
            </a:r>
            <a:r>
              <a:rPr lang="en-US" sz="2400" dirty="0"/>
              <a:t>donors </a:t>
            </a:r>
            <a:r>
              <a:rPr lang="en-US" sz="2400" dirty="0" smtClean="0"/>
              <a:t>without </a:t>
            </a:r>
            <a:r>
              <a:rPr lang="en-US" sz="2200" dirty="0" smtClean="0"/>
              <a:t>:</a:t>
            </a:r>
          </a:p>
          <a:p>
            <a:pPr marL="0" indent="0">
              <a:buNone/>
            </a:pPr>
            <a:r>
              <a:rPr lang="en-US" dirty="0"/>
              <a:t> </a:t>
            </a:r>
            <a:r>
              <a:rPr lang="en-US" dirty="0" smtClean="0"/>
              <a:t>         </a:t>
            </a:r>
            <a:r>
              <a:rPr lang="en-US" sz="2000" dirty="0" smtClean="0"/>
              <a:t>I.  valid </a:t>
            </a:r>
            <a:r>
              <a:rPr lang="en-US" sz="2000" dirty="0"/>
              <a:t>consent or authorization </a:t>
            </a:r>
          </a:p>
          <a:p>
            <a:pPr marL="0" indent="0">
              <a:buNone/>
            </a:pPr>
            <a:r>
              <a:rPr lang="en-US" sz="2000" dirty="0" smtClean="0"/>
              <a:t>              II. in </a:t>
            </a:r>
            <a:r>
              <a:rPr lang="en-US" sz="2000" dirty="0"/>
              <a:t>exchange for financial </a:t>
            </a:r>
            <a:r>
              <a:rPr lang="en-US" sz="2000" dirty="0" smtClean="0"/>
              <a:t>gain or other advantage </a:t>
            </a:r>
            <a:r>
              <a:rPr lang="en-US" sz="2000" dirty="0"/>
              <a:t>to the donor and/or a third </a:t>
            </a:r>
            <a:r>
              <a:rPr lang="en-US" sz="2000" dirty="0" smtClean="0"/>
              <a:t>person</a:t>
            </a:r>
          </a:p>
          <a:p>
            <a:pPr marL="0" indent="0">
              <a:buNone/>
            </a:pPr>
            <a:endParaRPr lang="en-US" sz="2000" dirty="0" smtClean="0"/>
          </a:p>
          <a:p>
            <a:pPr marL="457200" indent="-457200">
              <a:buFont typeface="+mj-lt"/>
              <a:buAutoNum type="arabicPeriod" startAt="2"/>
            </a:pPr>
            <a:r>
              <a:rPr lang="en-US" sz="2400" dirty="0"/>
              <a:t> transportation, manipulation, transplantation, or other use of such </a:t>
            </a:r>
            <a:r>
              <a:rPr lang="en-US" sz="2400" dirty="0" smtClean="0"/>
              <a:t>organs</a:t>
            </a:r>
          </a:p>
          <a:p>
            <a:pPr marL="457200" indent="-457200">
              <a:buFont typeface="+mj-lt"/>
              <a:buAutoNum type="arabicPeriod" startAt="2"/>
            </a:pPr>
            <a:endParaRPr lang="en-US" sz="2400" dirty="0" smtClean="0"/>
          </a:p>
          <a:p>
            <a:pPr marL="457200" indent="-457200">
              <a:buFont typeface="+mj-lt"/>
              <a:buAutoNum type="arabicPeriod" startAt="2"/>
            </a:pPr>
            <a:r>
              <a:rPr lang="en-US" sz="2400" dirty="0"/>
              <a:t>offering </a:t>
            </a:r>
            <a:r>
              <a:rPr lang="en-US" sz="2400" dirty="0" smtClean="0"/>
              <a:t>any advantage to </a:t>
            </a:r>
            <a:r>
              <a:rPr lang="en-US" sz="2400" dirty="0"/>
              <a:t>facilitate or perform such removal or </a:t>
            </a:r>
            <a:r>
              <a:rPr lang="en-US" sz="2400" dirty="0" smtClean="0"/>
              <a:t>use by</a:t>
            </a:r>
          </a:p>
          <a:p>
            <a:pPr marL="0" indent="0">
              <a:buNone/>
            </a:pPr>
            <a:r>
              <a:rPr lang="en-US" sz="2200" dirty="0"/>
              <a:t> </a:t>
            </a:r>
            <a:r>
              <a:rPr lang="en-US" sz="2200" dirty="0" smtClean="0"/>
              <a:t>         </a:t>
            </a:r>
            <a:r>
              <a:rPr lang="en-US" sz="2200" dirty="0"/>
              <a:t> </a:t>
            </a:r>
            <a:r>
              <a:rPr lang="en-US" sz="2200" dirty="0" smtClean="0"/>
              <a:t>I.   healthcare professional</a:t>
            </a:r>
          </a:p>
          <a:p>
            <a:pPr marL="0" indent="0">
              <a:buNone/>
            </a:pPr>
            <a:r>
              <a:rPr lang="en-US" sz="2200" dirty="0"/>
              <a:t> </a:t>
            </a:r>
            <a:r>
              <a:rPr lang="en-US" sz="2200" dirty="0" smtClean="0"/>
              <a:t>          II.  public official or another one </a:t>
            </a:r>
          </a:p>
          <a:p>
            <a:pPr marL="0" indent="0">
              <a:buNone/>
            </a:pPr>
            <a:r>
              <a:rPr lang="en-US" sz="2200" dirty="0" smtClean="0"/>
              <a:t>4</a:t>
            </a:r>
            <a:r>
              <a:rPr lang="en-US" sz="2400" dirty="0" smtClean="0"/>
              <a:t>.     Recruiting donors or recipients for financial gain or comparable advantage</a:t>
            </a:r>
          </a:p>
          <a:p>
            <a:pPr marL="457200" indent="-457200">
              <a:buFont typeface="+mj-lt"/>
              <a:buAutoNum type="arabicPeriod" startAt="4"/>
            </a:pPr>
            <a:r>
              <a:rPr lang="en-US" sz="2400" dirty="0" smtClean="0"/>
              <a:t>Attempting </a:t>
            </a:r>
            <a:r>
              <a:rPr lang="en-US" sz="2400" dirty="0"/>
              <a:t>to commit, or aiding or abetting the commission of, any of these </a:t>
            </a:r>
            <a:r>
              <a:rPr lang="en-US" sz="2400" dirty="0" smtClean="0"/>
              <a:t>acts</a:t>
            </a:r>
          </a:p>
          <a:p>
            <a:pPr marL="457200" indent="-457200">
              <a:buFont typeface="+mj-lt"/>
              <a:buAutoNum type="arabicPeriod" startAt="2"/>
            </a:pPr>
            <a:endParaRPr lang="en-US" sz="2400" dirty="0"/>
          </a:p>
          <a:p>
            <a:pPr marL="514350" indent="-514350">
              <a:buFont typeface="+mj-lt"/>
              <a:buAutoNum type="arabicPeriod" startAt="2"/>
            </a:pPr>
            <a:endParaRPr lang="en-US" sz="2400" dirty="0"/>
          </a:p>
        </p:txBody>
      </p:sp>
    </p:spTree>
    <p:extLst>
      <p:ext uri="{BB962C8B-B14F-4D97-AF65-F5344CB8AC3E}">
        <p14:creationId xmlns:p14="http://schemas.microsoft.com/office/powerpoint/2010/main" val="1442818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Definition of key terms in </a:t>
            </a:r>
            <a:r>
              <a:rPr lang="en-US" sz="3600" dirty="0" smtClean="0"/>
              <a:t>DOI</a:t>
            </a:r>
            <a:r>
              <a:rPr lang="en-US" sz="3600" dirty="0"/>
              <a:t> (2018 edition</a:t>
            </a:r>
            <a:r>
              <a:rPr lang="en-US" sz="3600" dirty="0" smtClean="0"/>
              <a:t>) </a:t>
            </a:r>
            <a:r>
              <a:rPr lang="en-US" sz="2200" dirty="0" smtClean="0"/>
              <a:t>cont’d</a:t>
            </a:r>
            <a:endParaRPr lang="en-US" sz="2200" dirty="0"/>
          </a:p>
        </p:txBody>
      </p:sp>
      <p:sp>
        <p:nvSpPr>
          <p:cNvPr id="3" name="Content Placeholder 2"/>
          <p:cNvSpPr>
            <a:spLocks noGrp="1"/>
          </p:cNvSpPr>
          <p:nvPr>
            <p:ph idx="1"/>
          </p:nvPr>
        </p:nvSpPr>
        <p:spPr>
          <a:xfrm>
            <a:off x="838200" y="1825625"/>
            <a:ext cx="10515600" cy="4862558"/>
          </a:xfrm>
        </p:spPr>
        <p:txBody>
          <a:bodyPr>
            <a:normAutofit lnSpcReduction="10000"/>
          </a:bodyPr>
          <a:lstStyle/>
          <a:p>
            <a:r>
              <a:rPr lang="en-US" sz="2600" dirty="0" smtClean="0"/>
              <a:t>Trafficking in persons for the purpose of organ removal is :</a:t>
            </a:r>
          </a:p>
          <a:p>
            <a:pPr marL="514350" indent="-514350">
              <a:buFont typeface="+mj-lt"/>
              <a:buAutoNum type="arabicPeriod"/>
            </a:pPr>
            <a:r>
              <a:rPr lang="en-US" sz="2200" dirty="0"/>
              <a:t> R</a:t>
            </a:r>
            <a:r>
              <a:rPr lang="en-US" sz="2200" dirty="0" smtClean="0"/>
              <a:t>ecruitment</a:t>
            </a:r>
          </a:p>
          <a:p>
            <a:pPr marL="514350" indent="-514350">
              <a:buFont typeface="+mj-lt"/>
              <a:buAutoNum type="arabicPeriod"/>
            </a:pPr>
            <a:r>
              <a:rPr lang="en-US" sz="2200" dirty="0" smtClean="0"/>
              <a:t>Transportation</a:t>
            </a:r>
          </a:p>
          <a:p>
            <a:pPr marL="514350" indent="-514350">
              <a:buFont typeface="+mj-lt"/>
              <a:buAutoNum type="arabicPeriod"/>
            </a:pPr>
            <a:r>
              <a:rPr lang="en-US" sz="2200" dirty="0" smtClean="0"/>
              <a:t>Transfer</a:t>
            </a:r>
          </a:p>
          <a:p>
            <a:pPr marL="514350" indent="-514350">
              <a:buFont typeface="+mj-lt"/>
              <a:buAutoNum type="arabicPeriod"/>
            </a:pPr>
            <a:r>
              <a:rPr lang="en-US" sz="2200" dirty="0" smtClean="0"/>
              <a:t>Harboring</a:t>
            </a:r>
            <a:r>
              <a:rPr lang="en-US" sz="2200" dirty="0"/>
              <a:t>, </a:t>
            </a:r>
          </a:p>
          <a:p>
            <a:pPr marL="514350" indent="-514350">
              <a:buFont typeface="+mj-lt"/>
              <a:buAutoNum type="arabicPeriod"/>
            </a:pPr>
            <a:r>
              <a:rPr lang="en-US" sz="2200" dirty="0" smtClean="0"/>
              <a:t>Receipt </a:t>
            </a:r>
            <a:r>
              <a:rPr lang="en-US" sz="2200" dirty="0"/>
              <a:t>of persons, by means of </a:t>
            </a:r>
            <a:r>
              <a:rPr lang="en-US" sz="2200" dirty="0" smtClean="0"/>
              <a:t>:</a:t>
            </a:r>
          </a:p>
          <a:p>
            <a:pPr marL="0" indent="0">
              <a:buNone/>
            </a:pPr>
            <a:r>
              <a:rPr lang="en-US" sz="2200" dirty="0"/>
              <a:t> </a:t>
            </a:r>
            <a:r>
              <a:rPr lang="en-US" sz="2200" dirty="0" smtClean="0"/>
              <a:t>              I.     </a:t>
            </a:r>
            <a:r>
              <a:rPr lang="en-US" sz="2200" dirty="0"/>
              <a:t>T</a:t>
            </a:r>
            <a:r>
              <a:rPr lang="en-US" sz="2200" dirty="0" smtClean="0"/>
              <a:t>hreat </a:t>
            </a:r>
            <a:r>
              <a:rPr lang="en-US" sz="2200" dirty="0"/>
              <a:t>or </a:t>
            </a:r>
            <a:r>
              <a:rPr lang="en-US" sz="2200" dirty="0" smtClean="0"/>
              <a:t>any form </a:t>
            </a:r>
            <a:r>
              <a:rPr lang="en-US" sz="2200" dirty="0"/>
              <a:t>of </a:t>
            </a:r>
            <a:r>
              <a:rPr lang="en-US" sz="2200" dirty="0" smtClean="0"/>
              <a:t>coercion</a:t>
            </a:r>
          </a:p>
          <a:p>
            <a:pPr marL="0" indent="0">
              <a:buNone/>
            </a:pPr>
            <a:r>
              <a:rPr lang="en-US" sz="2200" dirty="0"/>
              <a:t> </a:t>
            </a:r>
            <a:r>
              <a:rPr lang="en-US" sz="2200" dirty="0" smtClean="0"/>
              <a:t>              II.    Abduction</a:t>
            </a:r>
          </a:p>
          <a:p>
            <a:pPr marL="0" indent="0">
              <a:buNone/>
            </a:pPr>
            <a:r>
              <a:rPr lang="en-US" sz="2200" dirty="0"/>
              <a:t> </a:t>
            </a:r>
            <a:r>
              <a:rPr lang="en-US" sz="2200" dirty="0" smtClean="0"/>
              <a:t>              III.   Fraud</a:t>
            </a:r>
          </a:p>
          <a:p>
            <a:pPr marL="0" indent="0">
              <a:buNone/>
            </a:pPr>
            <a:r>
              <a:rPr lang="en-US" sz="2200" dirty="0"/>
              <a:t> </a:t>
            </a:r>
            <a:r>
              <a:rPr lang="en-US" sz="2200" dirty="0" smtClean="0"/>
              <a:t>              IV.   Deception </a:t>
            </a:r>
          </a:p>
          <a:p>
            <a:pPr marL="0" indent="0">
              <a:buNone/>
            </a:pPr>
            <a:r>
              <a:rPr lang="en-US" sz="2200" dirty="0"/>
              <a:t> </a:t>
            </a:r>
            <a:r>
              <a:rPr lang="en-US" sz="2200" dirty="0" smtClean="0"/>
              <a:t>              V.    Abuse of power </a:t>
            </a:r>
          </a:p>
          <a:p>
            <a:pPr marL="0" indent="0">
              <a:buNone/>
            </a:pPr>
            <a:r>
              <a:rPr lang="en-US" sz="2200" dirty="0"/>
              <a:t> </a:t>
            </a:r>
            <a:r>
              <a:rPr lang="en-US" sz="2200" dirty="0" smtClean="0"/>
              <a:t>              VI.  Giving </a:t>
            </a:r>
            <a:r>
              <a:rPr lang="en-US" sz="2200" dirty="0"/>
              <a:t>or receiving of payments </a:t>
            </a:r>
          </a:p>
        </p:txBody>
      </p:sp>
    </p:spTree>
    <p:extLst>
      <p:ext uri="{BB962C8B-B14F-4D97-AF65-F5344CB8AC3E}">
        <p14:creationId xmlns:p14="http://schemas.microsoft.com/office/powerpoint/2010/main" val="297987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10" y="0"/>
            <a:ext cx="3518622" cy="1532709"/>
          </a:xfrm>
        </p:spPr>
        <p:txBody>
          <a:bodyPr>
            <a:normAutofit/>
          </a:bodyPr>
          <a:lstStyle/>
          <a:p>
            <a:pPr algn="ctr"/>
            <a:r>
              <a:rPr lang="fa-IR" sz="3200" dirty="0" smtClean="0"/>
              <a:t>                     </a:t>
            </a:r>
            <a:r>
              <a:rPr lang="en-US" sz="3600" b="1" dirty="0" smtClean="0"/>
              <a:t>History</a:t>
            </a:r>
            <a:r>
              <a:rPr lang="en-US" sz="3200" dirty="0"/>
              <a:t/>
            </a:r>
            <a:br>
              <a:rPr lang="en-US" sz="3200" dirty="0"/>
            </a:br>
            <a:endParaRPr lang="en-US" sz="3200" dirty="0"/>
          </a:p>
        </p:txBody>
      </p:sp>
      <p:sp>
        <p:nvSpPr>
          <p:cNvPr id="3" name="Content Placeholder 2"/>
          <p:cNvSpPr>
            <a:spLocks noGrp="1"/>
          </p:cNvSpPr>
          <p:nvPr>
            <p:ph idx="1"/>
          </p:nvPr>
        </p:nvSpPr>
        <p:spPr>
          <a:xfrm>
            <a:off x="14741" y="2200637"/>
            <a:ext cx="8051591" cy="4645762"/>
          </a:xfrm>
        </p:spPr>
        <p:txBody>
          <a:bodyPr>
            <a:normAutofit fontScale="25000" lnSpcReduction="20000"/>
          </a:bodyPr>
          <a:lstStyle/>
          <a:p>
            <a:pPr marL="0" indent="0">
              <a:buNone/>
            </a:pPr>
            <a:endParaRPr lang="en-US" sz="9600" b="1" dirty="0"/>
          </a:p>
          <a:p>
            <a:pPr marL="0" indent="0">
              <a:buNone/>
            </a:pPr>
            <a:r>
              <a:rPr lang="en-US" sz="9600" b="1" dirty="0" smtClean="0"/>
              <a:t>           Traced </a:t>
            </a:r>
            <a:r>
              <a:rPr lang="en-US" sz="9600" b="1" dirty="0"/>
              <a:t>to Hippocrates Oath </a:t>
            </a:r>
            <a:r>
              <a:rPr lang="en-US" sz="9600" b="1" dirty="0" smtClean="0"/>
              <a:t>: </a:t>
            </a:r>
            <a:r>
              <a:rPr lang="en-US" sz="9600" dirty="0"/>
              <a:t>5th century </a:t>
            </a:r>
            <a:r>
              <a:rPr lang="en-US" sz="9600" dirty="0" smtClean="0"/>
              <a:t>BC</a:t>
            </a:r>
          </a:p>
          <a:p>
            <a:pPr marL="0" indent="0">
              <a:buNone/>
            </a:pPr>
            <a:endParaRPr lang="en-US" sz="9600" dirty="0" smtClean="0"/>
          </a:p>
          <a:p>
            <a:pPr marL="0" indent="0">
              <a:buNone/>
            </a:pPr>
            <a:r>
              <a:rPr lang="fa-IR" sz="9600" dirty="0" smtClean="0"/>
              <a:t>  </a:t>
            </a:r>
            <a:r>
              <a:rPr lang="en-US" sz="10400" dirty="0" smtClean="0"/>
              <a:t> </a:t>
            </a:r>
            <a:r>
              <a:rPr lang="en-US" sz="10400" b="1" dirty="0"/>
              <a:t>Islamic </a:t>
            </a:r>
            <a:r>
              <a:rPr lang="en-US" sz="10400" b="1" dirty="0" smtClean="0"/>
              <a:t>scholars</a:t>
            </a:r>
            <a:endParaRPr lang="en-US" sz="10400" b="1" dirty="0"/>
          </a:p>
          <a:p>
            <a:pPr marL="0" indent="0" algn="ctr">
              <a:buNone/>
            </a:pPr>
            <a:r>
              <a:rPr lang="en-US" sz="7400" b="1" dirty="0" smtClean="0"/>
              <a:t>  </a:t>
            </a:r>
            <a:endParaRPr lang="en-US" sz="8800" b="1" dirty="0"/>
          </a:p>
          <a:p>
            <a:pPr marL="1371600" indent="-1371600">
              <a:buAutoNum type="arabicPeriod"/>
            </a:pPr>
            <a:r>
              <a:rPr lang="en-US" sz="8800" dirty="0" smtClean="0"/>
              <a:t>Avicenna's </a:t>
            </a:r>
            <a:r>
              <a:rPr lang="en-US" sz="8800" dirty="0"/>
              <a:t>Canon of </a:t>
            </a:r>
            <a:r>
              <a:rPr lang="en-US" sz="8800" dirty="0" smtClean="0"/>
              <a:t>Medicine</a:t>
            </a:r>
          </a:p>
          <a:p>
            <a:pPr marL="1371600" indent="-1371600">
              <a:buAutoNum type="arabicPeriod"/>
            </a:pPr>
            <a:endParaRPr lang="en-US" sz="8800" dirty="0" smtClean="0"/>
          </a:p>
          <a:p>
            <a:pPr marL="1371600" indent="-1371600">
              <a:buAutoNum type="arabicPeriod" startAt="2"/>
            </a:pPr>
            <a:r>
              <a:rPr lang="en-US" sz="8800" dirty="0" smtClean="0">
                <a:solidFill>
                  <a:srgbClr val="000000"/>
                </a:solidFill>
                <a:latin typeface="Linux Libertine"/>
              </a:rPr>
              <a:t>Muhammad </a:t>
            </a:r>
            <a:r>
              <a:rPr lang="en-US" sz="8800" dirty="0">
                <a:solidFill>
                  <a:srgbClr val="000000"/>
                </a:solidFill>
                <a:latin typeface="Linux Libertine"/>
              </a:rPr>
              <a:t>ibn </a:t>
            </a:r>
            <a:r>
              <a:rPr lang="en-US" sz="8800" dirty="0" err="1">
                <a:solidFill>
                  <a:srgbClr val="000000"/>
                </a:solidFill>
                <a:latin typeface="Linux Libertine"/>
              </a:rPr>
              <a:t>Zakariya</a:t>
            </a:r>
            <a:r>
              <a:rPr lang="en-US" sz="8800" dirty="0">
                <a:solidFill>
                  <a:srgbClr val="000000"/>
                </a:solidFill>
                <a:latin typeface="Linux Libertine"/>
              </a:rPr>
              <a:t> </a:t>
            </a:r>
            <a:r>
              <a:rPr lang="en-US" sz="8800" dirty="0" smtClean="0">
                <a:solidFill>
                  <a:srgbClr val="000000"/>
                </a:solidFill>
                <a:latin typeface="Linux Libertine"/>
              </a:rPr>
              <a:t>al-</a:t>
            </a:r>
            <a:r>
              <a:rPr lang="en-US" sz="8800" dirty="0" err="1" smtClean="0">
                <a:solidFill>
                  <a:srgbClr val="000000"/>
                </a:solidFill>
                <a:latin typeface="Linux Libertine"/>
              </a:rPr>
              <a:t>Razi</a:t>
            </a:r>
            <a:endParaRPr lang="en-US" sz="8800" dirty="0" smtClean="0">
              <a:solidFill>
                <a:srgbClr val="000000"/>
              </a:solidFill>
              <a:latin typeface="Linux Libertine"/>
            </a:endParaRPr>
          </a:p>
          <a:p>
            <a:pPr marL="1371600" indent="-1371600">
              <a:buAutoNum type="arabicPeriod" startAt="2"/>
            </a:pPr>
            <a:endParaRPr lang="en-US" sz="8800" dirty="0">
              <a:solidFill>
                <a:srgbClr val="000000"/>
              </a:solidFill>
              <a:latin typeface="Linux Libertine"/>
            </a:endParaRPr>
          </a:p>
          <a:p>
            <a:pPr marL="0" indent="0">
              <a:buNone/>
            </a:pPr>
            <a:r>
              <a:rPr lang="fa-IR" sz="10400" b="1" dirty="0" smtClean="0"/>
              <a:t> </a:t>
            </a:r>
            <a:r>
              <a:rPr lang="en-US" sz="10400" b="1" dirty="0" smtClean="0"/>
              <a:t>Jewish </a:t>
            </a:r>
            <a:r>
              <a:rPr lang="en-US" sz="10400" b="1" dirty="0" smtClean="0"/>
              <a:t>scholar</a:t>
            </a:r>
            <a:r>
              <a:rPr lang="fa-IR" sz="10400" b="1" dirty="0" smtClean="0"/>
              <a:t>: </a:t>
            </a:r>
            <a:r>
              <a:rPr lang="en-US" sz="10400" dirty="0" smtClean="0"/>
              <a:t>Maimonides</a:t>
            </a:r>
          </a:p>
          <a:p>
            <a:pPr marL="0" indent="0">
              <a:buNone/>
            </a:pPr>
            <a:endParaRPr lang="en-US" sz="10400" dirty="0" smtClean="0"/>
          </a:p>
          <a:p>
            <a:pPr marL="0" indent="0">
              <a:buNone/>
            </a:pPr>
            <a:r>
              <a:rPr lang="en-US" sz="10400" b="1" dirty="0" smtClean="0"/>
              <a:t> Catholic </a:t>
            </a:r>
            <a:r>
              <a:rPr lang="en-US" sz="10400" b="1" dirty="0" smtClean="0"/>
              <a:t>scholar: </a:t>
            </a:r>
            <a:r>
              <a:rPr lang="en-US" sz="10400" dirty="0" smtClean="0"/>
              <a:t>Thomas </a:t>
            </a:r>
            <a:r>
              <a:rPr lang="en-US" sz="10400" dirty="0"/>
              <a:t>Aquinas</a:t>
            </a:r>
            <a:endParaRPr lang="en-US" sz="10400" dirty="0" smtClean="0"/>
          </a:p>
          <a:p>
            <a:pPr marL="0" indent="0" algn="ctr">
              <a:buNone/>
            </a:pPr>
            <a:r>
              <a:rPr lang="en-US" sz="2400" dirty="0" smtClean="0"/>
              <a:t> </a:t>
            </a:r>
          </a:p>
          <a:p>
            <a:pPr marL="0" indent="0">
              <a:buNone/>
            </a:pPr>
            <a:r>
              <a:rPr lang="en-US" sz="2400" b="1" dirty="0" smtClean="0"/>
              <a:t> </a:t>
            </a:r>
          </a:p>
          <a:p>
            <a:pPr marL="514350" indent="-514350">
              <a:buFont typeface="+mj-lt"/>
              <a:buAutoNum type="arabicPeriod" startAt="2"/>
            </a:pPr>
            <a:endParaRPr lang="en-US" sz="2400" dirty="0"/>
          </a:p>
        </p:txBody>
      </p:sp>
      <p:pic>
        <p:nvPicPr>
          <p:cNvPr id="1026" name="Picture 2" descr="ÙØªÛØ¬Ù ØªØµÙÛØ±Û Ø¨Ø±Ø§Û âªavicenna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5651" y="-11578"/>
            <a:ext cx="2266414" cy="20324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209354" y="1653715"/>
            <a:ext cx="2053045" cy="369332"/>
          </a:xfrm>
          <a:prstGeom prst="rect">
            <a:avLst/>
          </a:prstGeom>
          <a:noFill/>
        </p:spPr>
        <p:txBody>
          <a:bodyPr wrap="square" rtlCol="0">
            <a:spAutoFit/>
          </a:bodyPr>
          <a:lstStyle/>
          <a:p>
            <a:r>
              <a:rPr lang="en-US" b="1" dirty="0" smtClean="0"/>
              <a:t>Avicenna 980-1037</a:t>
            </a:r>
            <a:endParaRPr lang="en-US" b="1" dirty="0"/>
          </a:p>
        </p:txBody>
      </p:sp>
      <p:pic>
        <p:nvPicPr>
          <p:cNvPr id="10" name="Picture 9"/>
          <p:cNvPicPr>
            <a:picLocks noChangeAspect="1"/>
          </p:cNvPicPr>
          <p:nvPr/>
        </p:nvPicPr>
        <p:blipFill>
          <a:blip r:embed="rId3"/>
          <a:stretch>
            <a:fillRect/>
          </a:stretch>
        </p:blipFill>
        <p:spPr>
          <a:xfrm>
            <a:off x="7815879" y="4088333"/>
            <a:ext cx="2197706" cy="2165301"/>
          </a:xfrm>
          <a:prstGeom prst="rect">
            <a:avLst/>
          </a:prstGeom>
        </p:spPr>
      </p:pic>
      <p:sp>
        <p:nvSpPr>
          <p:cNvPr id="11" name="Rectangle 10"/>
          <p:cNvSpPr/>
          <p:nvPr/>
        </p:nvSpPr>
        <p:spPr>
          <a:xfrm>
            <a:off x="7955817" y="6483291"/>
            <a:ext cx="1939834" cy="369332"/>
          </a:xfrm>
          <a:prstGeom prst="rect">
            <a:avLst/>
          </a:prstGeom>
        </p:spPr>
        <p:txBody>
          <a:bodyPr wrap="square">
            <a:spAutoFit/>
          </a:bodyPr>
          <a:lstStyle/>
          <a:p>
            <a:pPr algn="ctr"/>
            <a:r>
              <a:rPr lang="fa-IR" dirty="0" smtClean="0">
                <a:latin typeface="Noto Naskh Arabic UI"/>
              </a:rPr>
              <a:t>موسی </a:t>
            </a:r>
            <a:r>
              <a:rPr lang="fa-IR" dirty="0">
                <a:latin typeface="Noto Naskh Arabic UI"/>
              </a:rPr>
              <a:t>بن </a:t>
            </a:r>
            <a:r>
              <a:rPr lang="fa-IR" dirty="0" smtClean="0">
                <a:latin typeface="Noto Naskh Arabic UI"/>
              </a:rPr>
              <a:t>میمون</a:t>
            </a:r>
            <a:endParaRPr lang="en-US" b="1" dirty="0">
              <a:solidFill>
                <a:schemeClr val="bg1"/>
              </a:solidFill>
            </a:endParaRPr>
          </a:p>
        </p:txBody>
      </p:sp>
      <p:sp>
        <p:nvSpPr>
          <p:cNvPr id="12" name="TextBox 11"/>
          <p:cNvSpPr txBox="1"/>
          <p:nvPr/>
        </p:nvSpPr>
        <p:spPr>
          <a:xfrm>
            <a:off x="7717961" y="6180684"/>
            <a:ext cx="2016762" cy="369332"/>
          </a:xfrm>
          <a:prstGeom prst="rect">
            <a:avLst/>
          </a:prstGeom>
          <a:noFill/>
        </p:spPr>
        <p:txBody>
          <a:bodyPr wrap="square" rtlCol="0">
            <a:spAutoFit/>
          </a:bodyPr>
          <a:lstStyle/>
          <a:p>
            <a:r>
              <a:rPr lang="en-US" dirty="0" smtClean="0"/>
              <a:t>    Spain :</a:t>
            </a:r>
            <a:r>
              <a:rPr lang="en-US" b="1" dirty="0" smtClean="0"/>
              <a:t>1135-1204</a:t>
            </a:r>
          </a:p>
        </p:txBody>
      </p:sp>
      <p:pic>
        <p:nvPicPr>
          <p:cNvPr id="14" name="Picture 13"/>
          <p:cNvPicPr>
            <a:picLocks noChangeAspect="1"/>
          </p:cNvPicPr>
          <p:nvPr/>
        </p:nvPicPr>
        <p:blipFill>
          <a:blip r:embed="rId4"/>
          <a:stretch>
            <a:fillRect/>
          </a:stretch>
        </p:blipFill>
        <p:spPr>
          <a:xfrm>
            <a:off x="9990180" y="4103746"/>
            <a:ext cx="2203268" cy="2162336"/>
          </a:xfrm>
          <a:prstGeom prst="rect">
            <a:avLst/>
          </a:prstGeom>
        </p:spPr>
      </p:pic>
      <p:sp>
        <p:nvSpPr>
          <p:cNvPr id="15" name="Rectangle 14"/>
          <p:cNvSpPr/>
          <p:nvPr/>
        </p:nvSpPr>
        <p:spPr>
          <a:xfrm>
            <a:off x="10209354" y="5830736"/>
            <a:ext cx="1762021" cy="369332"/>
          </a:xfrm>
          <a:prstGeom prst="rect">
            <a:avLst/>
          </a:prstGeom>
        </p:spPr>
        <p:txBody>
          <a:bodyPr wrap="none">
            <a:spAutoFit/>
          </a:bodyPr>
          <a:lstStyle/>
          <a:p>
            <a:r>
              <a:rPr lang="en-US" b="1" dirty="0">
                <a:solidFill>
                  <a:schemeClr val="bg1"/>
                </a:solidFill>
              </a:rPr>
              <a:t>Thomas Aquinas</a:t>
            </a:r>
          </a:p>
        </p:txBody>
      </p:sp>
      <p:sp>
        <p:nvSpPr>
          <p:cNvPr id="16" name="TextBox 15"/>
          <p:cNvSpPr txBox="1"/>
          <p:nvPr/>
        </p:nvSpPr>
        <p:spPr>
          <a:xfrm>
            <a:off x="10036990" y="6248745"/>
            <a:ext cx="2016762" cy="369332"/>
          </a:xfrm>
          <a:prstGeom prst="rect">
            <a:avLst/>
          </a:prstGeom>
          <a:noFill/>
        </p:spPr>
        <p:txBody>
          <a:bodyPr wrap="square" rtlCol="0">
            <a:spAutoFit/>
          </a:bodyPr>
          <a:lstStyle/>
          <a:p>
            <a:r>
              <a:rPr lang="en-US" dirty="0" smtClean="0"/>
              <a:t>Italia: 1225-1274</a:t>
            </a:r>
            <a:endParaRPr lang="en-US" dirty="0"/>
          </a:p>
        </p:txBody>
      </p:sp>
      <p:pic>
        <p:nvPicPr>
          <p:cNvPr id="17" name="Picture 16"/>
          <p:cNvPicPr>
            <a:picLocks noChangeAspect="1"/>
          </p:cNvPicPr>
          <p:nvPr/>
        </p:nvPicPr>
        <p:blipFill>
          <a:blip r:embed="rId5"/>
          <a:stretch>
            <a:fillRect/>
          </a:stretch>
        </p:blipFill>
        <p:spPr>
          <a:xfrm>
            <a:off x="4401812" y="22615"/>
            <a:ext cx="3316149" cy="2041722"/>
          </a:xfrm>
          <a:prstGeom prst="rect">
            <a:avLst/>
          </a:prstGeom>
        </p:spPr>
      </p:pic>
      <p:pic>
        <p:nvPicPr>
          <p:cNvPr id="18" name="Picture 17"/>
          <p:cNvPicPr>
            <a:picLocks noChangeAspect="1"/>
          </p:cNvPicPr>
          <p:nvPr/>
        </p:nvPicPr>
        <p:blipFill>
          <a:blip r:embed="rId6"/>
          <a:stretch>
            <a:fillRect/>
          </a:stretch>
        </p:blipFill>
        <p:spPr>
          <a:xfrm>
            <a:off x="7794712" y="2020860"/>
            <a:ext cx="4390936" cy="2052433"/>
          </a:xfrm>
          <a:prstGeom prst="rect">
            <a:avLst/>
          </a:prstGeom>
        </p:spPr>
      </p:pic>
      <p:pic>
        <p:nvPicPr>
          <p:cNvPr id="19" name="Picture 18"/>
          <p:cNvPicPr>
            <a:picLocks noChangeAspect="1"/>
          </p:cNvPicPr>
          <p:nvPr/>
        </p:nvPicPr>
        <p:blipFill>
          <a:blip r:embed="rId7"/>
          <a:stretch>
            <a:fillRect/>
          </a:stretch>
        </p:blipFill>
        <p:spPr>
          <a:xfrm>
            <a:off x="10113196" y="2020860"/>
            <a:ext cx="2051234" cy="2032437"/>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pic>
      <p:pic>
        <p:nvPicPr>
          <p:cNvPr id="20" name="Picture 19"/>
          <p:cNvPicPr>
            <a:picLocks noChangeAspect="1"/>
          </p:cNvPicPr>
          <p:nvPr/>
        </p:nvPicPr>
        <p:blipFill>
          <a:blip r:embed="rId8"/>
          <a:stretch>
            <a:fillRect/>
          </a:stretch>
        </p:blipFill>
        <p:spPr>
          <a:xfrm>
            <a:off x="7717961" y="22615"/>
            <a:ext cx="2202203" cy="1998245"/>
          </a:xfrm>
          <a:prstGeom prst="rect">
            <a:avLst/>
          </a:prstGeom>
        </p:spPr>
      </p:pic>
    </p:spTree>
    <p:extLst>
      <p:ext uri="{BB962C8B-B14F-4D97-AF65-F5344CB8AC3E}">
        <p14:creationId xmlns:p14="http://schemas.microsoft.com/office/powerpoint/2010/main" val="1444269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The Declaration of Istanbul (2018 edition) </a:t>
            </a:r>
            <a:r>
              <a:rPr lang="en-US" dirty="0" smtClean="0"/>
              <a:t/>
            </a:r>
            <a:br>
              <a:rPr lang="en-US" dirty="0" smtClean="0"/>
            </a:br>
            <a:r>
              <a:rPr lang="en-US" sz="3400" b="1" dirty="0" smtClean="0"/>
              <a:t>Principles</a:t>
            </a:r>
            <a:endParaRPr lang="en-US" sz="3400" b="1" dirty="0"/>
          </a:p>
        </p:txBody>
      </p:sp>
      <p:sp>
        <p:nvSpPr>
          <p:cNvPr id="3" name="Content Placeholder 2"/>
          <p:cNvSpPr>
            <a:spLocks noGrp="1"/>
          </p:cNvSpPr>
          <p:nvPr>
            <p:ph idx="1"/>
          </p:nvPr>
        </p:nvSpPr>
        <p:spPr>
          <a:xfrm>
            <a:off x="136634" y="1825624"/>
            <a:ext cx="11939752" cy="5032375"/>
          </a:xfrm>
        </p:spPr>
        <p:txBody>
          <a:bodyPr>
            <a:normAutofit/>
          </a:bodyPr>
          <a:lstStyle/>
          <a:p>
            <a:pPr marL="457200" indent="-457200">
              <a:buFont typeface="+mj-lt"/>
              <a:buAutoNum type="arabicPeriod"/>
            </a:pPr>
            <a:r>
              <a:rPr lang="en-US" sz="2600" dirty="0" smtClean="0"/>
              <a:t>Governments </a:t>
            </a:r>
            <a:r>
              <a:rPr lang="en-US" sz="2600" dirty="0"/>
              <a:t>should develop and implement ethically and clinically sound programs for the prevention and treatment of organ failure, consistent with meeting the overall healthcare needs of their </a:t>
            </a:r>
            <a:r>
              <a:rPr lang="en-US" sz="2600" dirty="0" smtClean="0"/>
              <a:t>populations</a:t>
            </a:r>
          </a:p>
          <a:p>
            <a:pPr marL="0" indent="0">
              <a:buNone/>
            </a:pPr>
            <a:r>
              <a:rPr lang="en-US" sz="2200" dirty="0" smtClean="0"/>
              <a:t>          I.  Development of deceased </a:t>
            </a:r>
            <a:r>
              <a:rPr lang="en-US" sz="2200" dirty="0"/>
              <a:t>organ </a:t>
            </a:r>
            <a:r>
              <a:rPr lang="en-US" sz="2200" dirty="0" smtClean="0"/>
              <a:t>donation programs </a:t>
            </a:r>
            <a:r>
              <a:rPr lang="en-US" sz="2200" dirty="0"/>
              <a:t>to meet </a:t>
            </a:r>
            <a:r>
              <a:rPr lang="en-US" sz="2200" dirty="0" smtClean="0"/>
              <a:t>needs for transplantation</a:t>
            </a:r>
          </a:p>
          <a:p>
            <a:pPr marL="0" indent="0">
              <a:buNone/>
            </a:pPr>
            <a:r>
              <a:rPr lang="en-US" sz="2200" dirty="0"/>
              <a:t> </a:t>
            </a:r>
            <a:r>
              <a:rPr lang="en-US" sz="2200" dirty="0" smtClean="0"/>
              <a:t>         II. Deceased </a:t>
            </a:r>
            <a:r>
              <a:rPr lang="en-US" sz="2200" dirty="0"/>
              <a:t>organ donation should be maximized to reduce the burdens on living </a:t>
            </a:r>
            <a:r>
              <a:rPr lang="en-US" sz="2200" dirty="0" smtClean="0"/>
              <a:t>donors</a:t>
            </a:r>
          </a:p>
          <a:p>
            <a:pPr marL="0" indent="0">
              <a:buNone/>
            </a:pPr>
            <a:r>
              <a:rPr lang="en-US" sz="2200" dirty="0"/>
              <a:t> </a:t>
            </a:r>
            <a:r>
              <a:rPr lang="en-US" sz="2200" dirty="0" smtClean="0"/>
              <a:t>         III. Encouragement of countries with well-established transplant programs to share information</a:t>
            </a:r>
            <a:r>
              <a:rPr lang="en-US" sz="2200" dirty="0"/>
              <a:t>, expertise, and technology with countries seeking </a:t>
            </a:r>
            <a:r>
              <a:rPr lang="en-US" sz="2200" dirty="0" smtClean="0"/>
              <a:t>to establish or improve their own programs</a:t>
            </a:r>
          </a:p>
          <a:p>
            <a:pPr marL="0" indent="0">
              <a:buNone/>
            </a:pPr>
            <a:endParaRPr lang="en-US" sz="2200" dirty="0" smtClean="0"/>
          </a:p>
          <a:p>
            <a:pPr marL="457200" indent="-457200">
              <a:buFont typeface="+mj-lt"/>
              <a:buAutoNum type="arabicPeriod" startAt="2"/>
            </a:pPr>
            <a:r>
              <a:rPr lang="en-US" sz="2600" dirty="0" smtClean="0"/>
              <a:t>The optimal care of organ donors and transplant recipients should be a primary goal of  transplant policies  and programs</a:t>
            </a:r>
          </a:p>
          <a:p>
            <a:pPr marL="457200" indent="-457200">
              <a:buFont typeface="+mj-lt"/>
              <a:buAutoNum type="arabicPeriod" startAt="2"/>
            </a:pPr>
            <a:endParaRPr lang="en-US" sz="2400" dirty="0" smtClean="0"/>
          </a:p>
          <a:p>
            <a:pPr marL="457200" indent="-457200">
              <a:buFont typeface="+mj-lt"/>
              <a:buAutoNum type="arabicPeriod" startAt="2"/>
            </a:pPr>
            <a:endParaRPr lang="en-US" sz="2400" dirty="0" smtClean="0"/>
          </a:p>
          <a:p>
            <a:pPr marL="457200" indent="-457200">
              <a:buFont typeface="+mj-lt"/>
              <a:buAutoNum type="arabicPeriod" startAt="2"/>
            </a:pPr>
            <a:endParaRPr lang="en-US" sz="2400" dirty="0"/>
          </a:p>
        </p:txBody>
      </p:sp>
    </p:spTree>
    <p:extLst>
      <p:ext uri="{BB962C8B-B14F-4D97-AF65-F5344CB8AC3E}">
        <p14:creationId xmlns:p14="http://schemas.microsoft.com/office/powerpoint/2010/main" val="646990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41685"/>
            <a:ext cx="10515600" cy="1010368"/>
          </a:xfrm>
        </p:spPr>
        <p:txBody>
          <a:bodyPr>
            <a:normAutofit fontScale="90000"/>
          </a:bodyPr>
          <a:lstStyle/>
          <a:p>
            <a:pPr algn="ctr"/>
            <a:r>
              <a:rPr lang="en-US" dirty="0" smtClean="0"/>
              <a:t> </a:t>
            </a:r>
            <a:r>
              <a:rPr lang="en-US" sz="3600" dirty="0"/>
              <a:t>The Declaration of Istanbul (2018 edition) </a:t>
            </a:r>
            <a:r>
              <a:rPr lang="en-US" dirty="0"/>
              <a:t/>
            </a:r>
            <a:br>
              <a:rPr lang="en-US" dirty="0"/>
            </a:br>
            <a:r>
              <a:rPr lang="en-US" sz="3400" dirty="0" smtClean="0"/>
              <a:t>Principles </a:t>
            </a:r>
            <a:r>
              <a:rPr lang="en-US" sz="2200" dirty="0" smtClean="0"/>
              <a:t>cont’d</a:t>
            </a:r>
            <a:endParaRPr lang="en-US" sz="2200" dirty="0"/>
          </a:p>
        </p:txBody>
      </p:sp>
      <p:sp>
        <p:nvSpPr>
          <p:cNvPr id="3" name="Content Placeholder 2"/>
          <p:cNvSpPr>
            <a:spLocks noGrp="1"/>
          </p:cNvSpPr>
          <p:nvPr>
            <p:ph idx="1"/>
          </p:nvPr>
        </p:nvSpPr>
        <p:spPr>
          <a:xfrm>
            <a:off x="217714" y="1367247"/>
            <a:ext cx="11817532" cy="5381896"/>
          </a:xfrm>
        </p:spPr>
        <p:txBody>
          <a:bodyPr>
            <a:normAutofit fontScale="92500" lnSpcReduction="20000"/>
          </a:bodyPr>
          <a:lstStyle/>
          <a:p>
            <a:pPr marL="457200" indent="-457200">
              <a:buFont typeface="+mj-lt"/>
              <a:buAutoNum type="arabicPeriod" startAt="3"/>
            </a:pPr>
            <a:r>
              <a:rPr lang="en-US" sz="2400" dirty="0" smtClean="0"/>
              <a:t>     </a:t>
            </a:r>
            <a:r>
              <a:rPr lang="en-US" sz="2600" dirty="0" smtClean="0"/>
              <a:t>Trafficking in human organs and trafficking in persons for the purpose of organ removal should be prohibited and criminalized</a:t>
            </a:r>
          </a:p>
          <a:p>
            <a:pPr marL="457200" indent="-457200">
              <a:buFont typeface="+mj-lt"/>
              <a:buAutoNum type="arabicPeriod" startAt="3"/>
            </a:pPr>
            <a:endParaRPr lang="en-US" sz="2600" dirty="0" smtClean="0"/>
          </a:p>
          <a:p>
            <a:pPr marL="0" indent="0">
              <a:buNone/>
            </a:pPr>
            <a:r>
              <a:rPr lang="en-US" sz="2400" dirty="0" smtClean="0"/>
              <a:t>             A.    signs </a:t>
            </a:r>
            <a:r>
              <a:rPr lang="en-US" sz="2400" dirty="0"/>
              <a:t>that may </a:t>
            </a:r>
            <a:r>
              <a:rPr lang="en-US" sz="2400" dirty="0" smtClean="0"/>
              <a:t>indicate organ trafficking</a:t>
            </a:r>
            <a:r>
              <a:rPr lang="en-US" sz="2400" dirty="0"/>
              <a:t> </a:t>
            </a:r>
            <a:r>
              <a:rPr lang="en-US" sz="2400" dirty="0" smtClean="0"/>
              <a:t>include :</a:t>
            </a:r>
          </a:p>
          <a:p>
            <a:pPr marL="0" indent="0">
              <a:buNone/>
            </a:pPr>
            <a:r>
              <a:rPr lang="en-US" sz="2200" dirty="0"/>
              <a:t>          </a:t>
            </a:r>
            <a:r>
              <a:rPr lang="en-US" sz="2200" dirty="0" smtClean="0"/>
              <a:t>                </a:t>
            </a:r>
            <a:r>
              <a:rPr lang="en-US" sz="2200" dirty="0"/>
              <a:t>I</a:t>
            </a:r>
            <a:r>
              <a:rPr lang="en-US" sz="2200" dirty="0" smtClean="0"/>
              <a:t>.   errors </a:t>
            </a:r>
            <a:r>
              <a:rPr lang="en-US" sz="2200" dirty="0"/>
              <a:t>or discrepancies </a:t>
            </a:r>
            <a:r>
              <a:rPr lang="en-US" sz="2200" dirty="0" smtClean="0"/>
              <a:t>in </a:t>
            </a:r>
            <a:r>
              <a:rPr lang="en-US" sz="2200" dirty="0"/>
              <a:t>identifying </a:t>
            </a:r>
            <a:r>
              <a:rPr lang="en-US" sz="2200" dirty="0" smtClean="0"/>
              <a:t>documents of donors and recipients</a:t>
            </a:r>
          </a:p>
          <a:p>
            <a:pPr marL="0" indent="0">
              <a:buNone/>
            </a:pPr>
            <a:r>
              <a:rPr lang="en-US" sz="2200" dirty="0"/>
              <a:t> </a:t>
            </a:r>
            <a:r>
              <a:rPr lang="en-US" sz="2200" dirty="0" smtClean="0"/>
              <a:t>                         II.    lack </a:t>
            </a:r>
            <a:r>
              <a:rPr lang="en-US" sz="2200" dirty="0"/>
              <a:t>of evidence of a relationship </a:t>
            </a:r>
            <a:r>
              <a:rPr lang="en-US" sz="2200" dirty="0" smtClean="0"/>
              <a:t>between </a:t>
            </a:r>
            <a:r>
              <a:rPr lang="en-US" sz="2200" dirty="0"/>
              <a:t>donor and recipient despite claims of </a:t>
            </a:r>
            <a:r>
              <a:rPr lang="en-US" sz="2200" dirty="0" smtClean="0"/>
              <a:t> </a:t>
            </a:r>
          </a:p>
          <a:p>
            <a:pPr marL="0" indent="0">
              <a:buNone/>
            </a:pPr>
            <a:r>
              <a:rPr lang="en-US" sz="2200" dirty="0"/>
              <a:t> </a:t>
            </a:r>
            <a:r>
              <a:rPr lang="en-US" sz="2200" dirty="0" smtClean="0"/>
              <a:t>                                 consanguinity </a:t>
            </a:r>
          </a:p>
          <a:p>
            <a:pPr marL="0" indent="0">
              <a:buNone/>
            </a:pPr>
            <a:r>
              <a:rPr lang="en-US" sz="2200" dirty="0"/>
              <a:t> </a:t>
            </a:r>
            <a:r>
              <a:rPr lang="en-US" sz="2200" dirty="0" smtClean="0"/>
              <a:t>                         III.   position of recipient in a power </a:t>
            </a:r>
            <a:r>
              <a:rPr lang="en-US" sz="2200" dirty="0"/>
              <a:t>over the donor </a:t>
            </a:r>
            <a:r>
              <a:rPr lang="en-US" sz="2200" dirty="0" smtClean="0"/>
              <a:t>for example : </a:t>
            </a:r>
          </a:p>
          <a:p>
            <a:pPr marL="0" indent="0">
              <a:buNone/>
            </a:pPr>
            <a:r>
              <a:rPr lang="en-US" sz="2200" dirty="0"/>
              <a:t> </a:t>
            </a:r>
            <a:r>
              <a:rPr lang="en-US" sz="2200" dirty="0" smtClean="0"/>
              <a:t>                                    work sponsor or refusal of donor speaking </a:t>
            </a:r>
            <a:r>
              <a:rPr lang="en-US" sz="2200" dirty="0"/>
              <a:t>with healthcare </a:t>
            </a:r>
            <a:r>
              <a:rPr lang="en-US" sz="2200" dirty="0" smtClean="0"/>
              <a:t>staff</a:t>
            </a:r>
          </a:p>
          <a:p>
            <a:pPr marL="0" indent="0">
              <a:buNone/>
            </a:pPr>
            <a:endParaRPr lang="en-US" sz="2200" dirty="0" smtClean="0"/>
          </a:p>
          <a:p>
            <a:pPr marL="0" indent="0">
              <a:buNone/>
            </a:pPr>
            <a:r>
              <a:rPr lang="en-US" sz="2400" dirty="0" smtClean="0"/>
              <a:t>           B.    Trafficking </a:t>
            </a:r>
            <a:r>
              <a:rPr lang="en-US" sz="2400" dirty="0"/>
              <a:t>practices </a:t>
            </a:r>
            <a:r>
              <a:rPr lang="en-US" sz="2400" dirty="0" smtClean="0"/>
              <a:t>violate the fundamental ethical </a:t>
            </a:r>
            <a:r>
              <a:rPr lang="en-US" sz="2400" dirty="0"/>
              <a:t>values </a:t>
            </a:r>
            <a:endParaRPr lang="en-US" sz="2400" dirty="0" smtClean="0"/>
          </a:p>
          <a:p>
            <a:pPr marL="0" indent="0">
              <a:buNone/>
            </a:pPr>
            <a:r>
              <a:rPr lang="en-US" sz="2400" dirty="0" smtClean="0"/>
              <a:t>           C.    Financial incentives</a:t>
            </a:r>
            <a:r>
              <a:rPr lang="en-US" sz="2400" dirty="0"/>
              <a:t>, payments, or rewards violates </a:t>
            </a:r>
            <a:r>
              <a:rPr lang="en-US" sz="2400" dirty="0" smtClean="0"/>
              <a:t>human </a:t>
            </a:r>
            <a:r>
              <a:rPr lang="en-US" sz="2400" dirty="0"/>
              <a:t>respect and </a:t>
            </a:r>
            <a:r>
              <a:rPr lang="en-US" sz="2400" dirty="0" smtClean="0"/>
              <a:t>justice   </a:t>
            </a:r>
          </a:p>
          <a:p>
            <a:pPr marL="0" indent="0">
              <a:buNone/>
            </a:pPr>
            <a:r>
              <a:rPr lang="en-US" sz="2400" dirty="0"/>
              <a:t> </a:t>
            </a:r>
            <a:r>
              <a:rPr lang="en-US" sz="2400" dirty="0" smtClean="0"/>
              <a:t>                    (targets </a:t>
            </a:r>
            <a:r>
              <a:rPr lang="en-US" sz="2400" dirty="0"/>
              <a:t>the poor as a source of </a:t>
            </a:r>
            <a:r>
              <a:rPr lang="en-US" sz="2400" dirty="0" smtClean="0"/>
              <a:t>organs) , hence constitutes organ </a:t>
            </a:r>
            <a:r>
              <a:rPr lang="en-US" sz="2400" dirty="0"/>
              <a:t>trafficking </a:t>
            </a:r>
            <a:endParaRPr lang="en-US" sz="2400" dirty="0" smtClean="0"/>
          </a:p>
          <a:p>
            <a:pPr marL="0" indent="0">
              <a:buNone/>
            </a:pPr>
            <a:r>
              <a:rPr lang="en-US" sz="2400" dirty="0" smtClean="0"/>
              <a:t>           D.    </a:t>
            </a:r>
            <a:r>
              <a:rPr lang="en-US" sz="2400" dirty="0"/>
              <a:t>financial </a:t>
            </a:r>
            <a:r>
              <a:rPr lang="en-US" sz="2400" dirty="0" smtClean="0"/>
              <a:t>incentives even as an act of “charity</a:t>
            </a:r>
            <a:r>
              <a:rPr lang="en-US" sz="2400" dirty="0"/>
              <a:t>” or </a:t>
            </a:r>
            <a:r>
              <a:rPr lang="en-US" sz="2400" dirty="0" smtClean="0"/>
              <a:t>as </a:t>
            </a:r>
            <a:r>
              <a:rPr lang="en-US" sz="2400" dirty="0"/>
              <a:t>gratitude, </a:t>
            </a:r>
            <a:r>
              <a:rPr lang="en-US" sz="2400" dirty="0" smtClean="0"/>
              <a:t>actually exploit the  </a:t>
            </a:r>
          </a:p>
          <a:p>
            <a:pPr marL="0" indent="0">
              <a:buNone/>
            </a:pPr>
            <a:r>
              <a:rPr lang="en-US" sz="2400" dirty="0"/>
              <a:t> </a:t>
            </a:r>
            <a:r>
              <a:rPr lang="en-US" sz="2400" dirty="0" smtClean="0"/>
              <a:t>                  vulnerable donors </a:t>
            </a:r>
          </a:p>
          <a:p>
            <a:pPr marL="0" indent="0">
              <a:buNone/>
            </a:pPr>
            <a:endParaRPr lang="en-US" sz="2200" dirty="0" smtClean="0"/>
          </a:p>
          <a:p>
            <a:pPr marL="342900" indent="-342900">
              <a:buFont typeface="+mj-lt"/>
              <a:buAutoNum type="arabicPeriod" startAt="3"/>
            </a:pPr>
            <a:endParaRPr lang="en-US" sz="2200" dirty="0" smtClean="0"/>
          </a:p>
          <a:p>
            <a:pPr marL="342900" indent="-342900">
              <a:buFont typeface="+mj-lt"/>
              <a:buAutoNum type="arabicPeriod" startAt="3"/>
            </a:pPr>
            <a:endParaRPr lang="en-US" sz="1800" dirty="0"/>
          </a:p>
        </p:txBody>
      </p:sp>
    </p:spTree>
    <p:extLst>
      <p:ext uri="{BB962C8B-B14F-4D97-AF65-F5344CB8AC3E}">
        <p14:creationId xmlns:p14="http://schemas.microsoft.com/office/powerpoint/2010/main" val="2118924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5" y="112577"/>
            <a:ext cx="10515600" cy="1325563"/>
          </a:xfrm>
        </p:spPr>
        <p:txBody>
          <a:bodyPr/>
          <a:lstStyle/>
          <a:p>
            <a:pPr algn="ctr"/>
            <a:r>
              <a:rPr lang="en-US" sz="3600" dirty="0"/>
              <a:t>The Declaration of Istanbul (2018 edition) </a:t>
            </a:r>
            <a:br>
              <a:rPr lang="en-US" sz="3600" dirty="0"/>
            </a:br>
            <a:r>
              <a:rPr lang="en-US" sz="3400" dirty="0" smtClean="0"/>
              <a:t>Principles </a:t>
            </a:r>
            <a:r>
              <a:rPr lang="en-US" sz="2200" dirty="0" smtClean="0"/>
              <a:t>cont’d</a:t>
            </a:r>
            <a:endParaRPr lang="en-US" sz="2200" dirty="0"/>
          </a:p>
        </p:txBody>
      </p:sp>
      <p:sp>
        <p:nvSpPr>
          <p:cNvPr id="3" name="Content Placeholder 2"/>
          <p:cNvSpPr>
            <a:spLocks noGrp="1"/>
          </p:cNvSpPr>
          <p:nvPr>
            <p:ph idx="1"/>
          </p:nvPr>
        </p:nvSpPr>
        <p:spPr>
          <a:xfrm>
            <a:off x="226423" y="1825625"/>
            <a:ext cx="11817531" cy="4897392"/>
          </a:xfrm>
        </p:spPr>
        <p:txBody>
          <a:bodyPr/>
          <a:lstStyle/>
          <a:p>
            <a:pPr marL="457200" indent="-457200">
              <a:buFont typeface="+mj-lt"/>
              <a:buAutoNum type="arabicPeriod" startAt="4"/>
            </a:pPr>
            <a:r>
              <a:rPr lang="en-US" sz="2400" dirty="0" smtClean="0"/>
              <a:t>Organ </a:t>
            </a:r>
            <a:r>
              <a:rPr lang="en-US" sz="2400" dirty="0"/>
              <a:t>donation should be a financially neutral </a:t>
            </a:r>
            <a:r>
              <a:rPr lang="en-US" sz="2400" dirty="0" smtClean="0"/>
              <a:t>act</a:t>
            </a:r>
          </a:p>
          <a:p>
            <a:pPr marL="0" indent="0">
              <a:buNone/>
            </a:pPr>
            <a:r>
              <a:rPr lang="en-US" sz="2400" dirty="0" smtClean="0"/>
              <a:t>         </a:t>
            </a:r>
            <a:r>
              <a:rPr lang="en-US" sz="2200" dirty="0" smtClean="0"/>
              <a:t>Donation should not : </a:t>
            </a:r>
            <a:endParaRPr lang="en-US" sz="2200" dirty="0"/>
          </a:p>
          <a:p>
            <a:pPr marL="0" indent="0">
              <a:buNone/>
            </a:pPr>
            <a:r>
              <a:rPr lang="en-US" sz="2000" dirty="0" smtClean="0"/>
              <a:t>                  enrich donors or the </a:t>
            </a:r>
            <a:r>
              <a:rPr lang="en-US" sz="2000" dirty="0"/>
              <a:t>next of kin </a:t>
            </a:r>
            <a:r>
              <a:rPr lang="en-US" sz="2000" dirty="0" smtClean="0"/>
              <a:t> </a:t>
            </a:r>
            <a:endParaRPr lang="en-US" sz="2000" dirty="0"/>
          </a:p>
          <a:p>
            <a:pPr marL="0" indent="0">
              <a:buNone/>
            </a:pPr>
            <a:r>
              <a:rPr lang="en-US" sz="2000" dirty="0" smtClean="0"/>
              <a:t> </a:t>
            </a:r>
            <a:r>
              <a:rPr lang="en-US" sz="2000" dirty="0"/>
              <a:t> </a:t>
            </a:r>
            <a:r>
              <a:rPr lang="en-US" sz="2000" dirty="0" smtClean="0"/>
              <a:t>                should </a:t>
            </a:r>
            <a:r>
              <a:rPr lang="en-US" sz="2000" dirty="0"/>
              <a:t>not </a:t>
            </a:r>
            <a:r>
              <a:rPr lang="en-US" sz="2000" dirty="0" smtClean="0"/>
              <a:t>financially burden them</a:t>
            </a:r>
          </a:p>
          <a:p>
            <a:pPr marL="457200" indent="-457200">
              <a:buFont typeface="+mj-lt"/>
              <a:buAutoNum type="arabicPeriod" startAt="5"/>
            </a:pPr>
            <a:r>
              <a:rPr lang="en-US" sz="2400" dirty="0" smtClean="0"/>
              <a:t>Each country </a:t>
            </a:r>
            <a:r>
              <a:rPr lang="en-US" sz="2400" dirty="0"/>
              <a:t>should develop </a:t>
            </a:r>
            <a:r>
              <a:rPr lang="en-US" sz="2400" dirty="0" smtClean="0"/>
              <a:t>and legislate the regulations to govern organ recovery </a:t>
            </a:r>
            <a:r>
              <a:rPr lang="en-US" sz="2400" dirty="0"/>
              <a:t>from deceased and living donors and the practice of </a:t>
            </a:r>
            <a:r>
              <a:rPr lang="en-US" sz="2400" dirty="0" smtClean="0"/>
              <a:t>transplantation</a:t>
            </a:r>
          </a:p>
          <a:p>
            <a:pPr marL="0" indent="0">
              <a:buNone/>
            </a:pPr>
            <a:r>
              <a:rPr lang="en-US" sz="2400" dirty="0" smtClean="0"/>
              <a:t>            </a:t>
            </a:r>
            <a:r>
              <a:rPr lang="en-US" sz="2200" dirty="0" smtClean="0"/>
              <a:t>Regulations should be consistent </a:t>
            </a:r>
            <a:r>
              <a:rPr lang="en-US" sz="2200" dirty="0"/>
              <a:t>with international </a:t>
            </a:r>
            <a:r>
              <a:rPr lang="en-US" sz="2200" dirty="0" smtClean="0"/>
              <a:t>standards</a:t>
            </a:r>
          </a:p>
          <a:p>
            <a:pPr marL="0" indent="0">
              <a:buNone/>
            </a:pPr>
            <a:r>
              <a:rPr lang="en-US" sz="2200" dirty="0"/>
              <a:t> </a:t>
            </a:r>
            <a:r>
              <a:rPr lang="en-US" sz="2200" dirty="0" smtClean="0"/>
              <a:t>           Regulations should </a:t>
            </a:r>
            <a:r>
              <a:rPr lang="en-US" sz="2200" dirty="0"/>
              <a:t>remove </a:t>
            </a:r>
            <a:r>
              <a:rPr lang="en-US" sz="2200" dirty="0" smtClean="0"/>
              <a:t>obstacles to </a:t>
            </a:r>
            <a:r>
              <a:rPr lang="en-US" sz="2200" dirty="0"/>
              <a:t>deceased </a:t>
            </a:r>
            <a:r>
              <a:rPr lang="en-US" sz="2200" dirty="0" smtClean="0"/>
              <a:t>and living organ donation</a:t>
            </a:r>
          </a:p>
          <a:p>
            <a:pPr marL="0" indent="0">
              <a:buNone/>
            </a:pPr>
            <a:r>
              <a:rPr lang="en-US" sz="2200" dirty="0"/>
              <a:t> </a:t>
            </a:r>
            <a:r>
              <a:rPr lang="en-US" sz="2200" dirty="0" smtClean="0"/>
              <a:t>           Core </a:t>
            </a:r>
            <a:r>
              <a:rPr lang="en-US" sz="2200" dirty="0"/>
              <a:t>principle </a:t>
            </a:r>
            <a:r>
              <a:rPr lang="en-US" sz="2200" dirty="0" smtClean="0"/>
              <a:t>of regulations should be financial </a:t>
            </a:r>
            <a:r>
              <a:rPr lang="en-US" sz="2200" dirty="0"/>
              <a:t>neutrality </a:t>
            </a:r>
            <a:r>
              <a:rPr lang="en-US" sz="2200" dirty="0" smtClean="0"/>
              <a:t>and prohibition of organ </a:t>
            </a:r>
          </a:p>
          <a:p>
            <a:pPr marL="0" indent="0">
              <a:buNone/>
            </a:pPr>
            <a:r>
              <a:rPr lang="en-US" sz="2200" dirty="0"/>
              <a:t> </a:t>
            </a:r>
            <a:r>
              <a:rPr lang="en-US" sz="2200" dirty="0" smtClean="0"/>
              <a:t>              trafficking</a:t>
            </a:r>
          </a:p>
          <a:p>
            <a:pPr marL="457200" indent="-457200">
              <a:buFont typeface="+mj-lt"/>
              <a:buAutoNum type="arabicPeriod" startAt="3"/>
            </a:pPr>
            <a:endParaRPr lang="en-US" sz="2400" dirty="0"/>
          </a:p>
        </p:txBody>
      </p:sp>
    </p:spTree>
    <p:extLst>
      <p:ext uri="{BB962C8B-B14F-4D97-AF65-F5344CB8AC3E}">
        <p14:creationId xmlns:p14="http://schemas.microsoft.com/office/powerpoint/2010/main" val="4264130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84" y="0"/>
            <a:ext cx="10515600" cy="1325563"/>
          </a:xfrm>
        </p:spPr>
        <p:txBody>
          <a:bodyPr/>
          <a:lstStyle/>
          <a:p>
            <a:pPr algn="ctr"/>
            <a:r>
              <a:rPr lang="en-US" sz="3600" dirty="0">
                <a:solidFill>
                  <a:prstClr val="black"/>
                </a:solidFill>
              </a:rPr>
              <a:t>The Declaration of Istanbul (2018 edition) </a:t>
            </a:r>
            <a:r>
              <a:rPr lang="en-US" dirty="0">
                <a:solidFill>
                  <a:prstClr val="black"/>
                </a:solidFill>
              </a:rPr>
              <a:t/>
            </a:r>
            <a:br>
              <a:rPr lang="en-US" dirty="0">
                <a:solidFill>
                  <a:prstClr val="black"/>
                </a:solidFill>
              </a:rPr>
            </a:br>
            <a:r>
              <a:rPr lang="en-US" sz="3400" dirty="0">
                <a:solidFill>
                  <a:prstClr val="black"/>
                </a:solidFill>
              </a:rPr>
              <a:t>Principles </a:t>
            </a:r>
            <a:r>
              <a:rPr lang="en-US" sz="2200" dirty="0">
                <a:solidFill>
                  <a:prstClr val="black"/>
                </a:solidFill>
              </a:rPr>
              <a:t>cont’d</a:t>
            </a:r>
            <a:endParaRPr lang="en-US" dirty="0"/>
          </a:p>
        </p:txBody>
      </p:sp>
      <p:sp>
        <p:nvSpPr>
          <p:cNvPr id="3" name="Content Placeholder 2"/>
          <p:cNvSpPr>
            <a:spLocks noGrp="1"/>
          </p:cNvSpPr>
          <p:nvPr>
            <p:ph idx="1"/>
          </p:nvPr>
        </p:nvSpPr>
        <p:spPr>
          <a:xfrm>
            <a:off x="68826" y="1825624"/>
            <a:ext cx="12044516" cy="5032375"/>
          </a:xfrm>
        </p:spPr>
        <p:txBody>
          <a:bodyPr>
            <a:normAutofit/>
          </a:bodyPr>
          <a:lstStyle/>
          <a:p>
            <a:pPr marL="514350" indent="-514350">
              <a:buFont typeface="+mj-lt"/>
              <a:buAutoNum type="arabicPeriod" startAt="6"/>
            </a:pPr>
            <a:r>
              <a:rPr lang="en-US" dirty="0" smtClean="0"/>
              <a:t>Designated </a:t>
            </a:r>
            <a:r>
              <a:rPr lang="en-US" dirty="0"/>
              <a:t>authorities in each jurisdiction should oversee </a:t>
            </a:r>
            <a:r>
              <a:rPr lang="en-US" dirty="0" smtClean="0"/>
              <a:t>and be </a:t>
            </a:r>
            <a:r>
              <a:rPr lang="en-US" dirty="0" smtClean="0"/>
              <a:t>accountable </a:t>
            </a:r>
            <a:r>
              <a:rPr lang="en-US" dirty="0" smtClean="0"/>
              <a:t>for organ donation, allocation, and transplantation </a:t>
            </a:r>
            <a:r>
              <a:rPr lang="en-US" dirty="0"/>
              <a:t>practices to ensure standardization, traceability, transparency, quality, safety, fairness, and public </a:t>
            </a:r>
            <a:r>
              <a:rPr lang="en-US" dirty="0" smtClean="0"/>
              <a:t>trust</a:t>
            </a:r>
          </a:p>
          <a:p>
            <a:pPr marL="514350" indent="-514350">
              <a:buFont typeface="+mj-lt"/>
              <a:buAutoNum type="arabicPeriod" startAt="6"/>
            </a:pPr>
            <a:r>
              <a:rPr lang="en-US" dirty="0" smtClean="0"/>
              <a:t>All residents of a country should have equitable access to </a:t>
            </a:r>
            <a:r>
              <a:rPr lang="en-US" dirty="0"/>
              <a:t>donation and transplant services and to organs procured from deceased </a:t>
            </a:r>
            <a:r>
              <a:rPr lang="en-US" dirty="0" smtClean="0"/>
              <a:t>donors</a:t>
            </a:r>
          </a:p>
          <a:p>
            <a:pPr marL="514350" indent="-514350">
              <a:buFont typeface="+mj-lt"/>
              <a:buAutoNum type="arabicPeriod" startAt="6"/>
            </a:pPr>
            <a:r>
              <a:rPr lang="en-US" dirty="0" smtClean="0"/>
              <a:t>Organs for transplantation should be equitably allocated </a:t>
            </a:r>
            <a:r>
              <a:rPr lang="en-US" dirty="0"/>
              <a:t>within countries or jurisdictions, in conformity with objective, nondiscriminatory, externally justified and transparent rules, guided by clinical criteria and ethical norms</a:t>
            </a:r>
            <a:endParaRPr lang="en-US" dirty="0" smtClean="0"/>
          </a:p>
          <a:p>
            <a:pPr marL="514350" indent="-514350">
              <a:buFont typeface="+mj-lt"/>
              <a:buAutoNum type="arabicPeriod" startAt="6"/>
            </a:pPr>
            <a:endParaRPr lang="en-US" dirty="0"/>
          </a:p>
        </p:txBody>
      </p:sp>
    </p:spTree>
    <p:extLst>
      <p:ext uri="{BB962C8B-B14F-4D97-AF65-F5344CB8AC3E}">
        <p14:creationId xmlns:p14="http://schemas.microsoft.com/office/powerpoint/2010/main" val="3371759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solidFill>
                  <a:prstClr val="black"/>
                </a:solidFill>
              </a:rPr>
              <a:t>The Declaration of Istanbul (2018 edition) </a:t>
            </a:r>
            <a:r>
              <a:rPr lang="en-US" dirty="0">
                <a:solidFill>
                  <a:prstClr val="black"/>
                </a:solidFill>
              </a:rPr>
              <a:t/>
            </a:r>
            <a:br>
              <a:rPr lang="en-US" dirty="0">
                <a:solidFill>
                  <a:prstClr val="black"/>
                </a:solidFill>
              </a:rPr>
            </a:br>
            <a:r>
              <a:rPr lang="en-US" sz="3400" dirty="0">
                <a:solidFill>
                  <a:prstClr val="black"/>
                </a:solidFill>
              </a:rPr>
              <a:t>Principles </a:t>
            </a:r>
            <a:r>
              <a:rPr lang="en-US" sz="2200" dirty="0">
                <a:solidFill>
                  <a:prstClr val="black"/>
                </a:solidFill>
              </a:rPr>
              <a:t>cont’d</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9"/>
            </a:pPr>
            <a:r>
              <a:rPr lang="en-US" dirty="0" smtClean="0"/>
              <a:t>Health </a:t>
            </a:r>
            <a:r>
              <a:rPr lang="en-US" dirty="0"/>
              <a:t>professionals and healthcare institutions should assist in preventing and addressing organ trafficking, trafficking in persons for the purpose of organ removal, and transplant </a:t>
            </a:r>
            <a:r>
              <a:rPr lang="en-US" dirty="0" smtClean="0"/>
              <a:t>tourism</a:t>
            </a:r>
          </a:p>
          <a:p>
            <a:pPr marL="514350" indent="-514350">
              <a:buFont typeface="+mj-lt"/>
              <a:buAutoNum type="arabicPeriod" startAt="9"/>
            </a:pPr>
            <a:endParaRPr lang="en-US" dirty="0" smtClean="0"/>
          </a:p>
          <a:p>
            <a:pPr marL="514350" indent="-514350">
              <a:buFont typeface="+mj-lt"/>
              <a:buAutoNum type="arabicPeriod" startAt="9"/>
            </a:pPr>
            <a:r>
              <a:rPr lang="en-US" dirty="0" smtClean="0"/>
              <a:t>Governments and health professionals should implement </a:t>
            </a:r>
            <a:r>
              <a:rPr lang="en-US" dirty="0"/>
              <a:t>strategies to discourage and prevent the residents of their country from engaging in transplant </a:t>
            </a:r>
            <a:r>
              <a:rPr lang="en-US" dirty="0" smtClean="0"/>
              <a:t>tourism</a:t>
            </a:r>
          </a:p>
          <a:p>
            <a:pPr marL="0" lvl="0" indent="0">
              <a:buNone/>
            </a:pPr>
            <a:r>
              <a:rPr lang="en-US" dirty="0"/>
              <a:t> </a:t>
            </a:r>
            <a:r>
              <a:rPr lang="en-US" dirty="0" smtClean="0"/>
              <a:t>           </a:t>
            </a:r>
            <a:r>
              <a:rPr lang="en-US" sz="2400" dirty="0"/>
              <a:t> </a:t>
            </a:r>
            <a:r>
              <a:rPr lang="en-US" sz="2000" dirty="0"/>
              <a:t>Transplant tourism is unfair and unethical </a:t>
            </a:r>
            <a:r>
              <a:rPr lang="en-US" sz="2000" dirty="0" smtClean="0"/>
              <a:t>because it imposes </a:t>
            </a:r>
            <a:r>
              <a:rPr lang="en-US" sz="2000" dirty="0"/>
              <a:t>burdens on other countries</a:t>
            </a:r>
          </a:p>
          <a:p>
            <a:pPr marL="0" indent="0">
              <a:buNone/>
            </a:pPr>
            <a:r>
              <a:rPr lang="en-US" dirty="0" smtClean="0"/>
              <a:t>  </a:t>
            </a:r>
          </a:p>
          <a:p>
            <a:pPr marL="514350" indent="-514350">
              <a:buFont typeface="+mj-lt"/>
              <a:buAutoNum type="arabicPeriod" startAt="9"/>
            </a:pPr>
            <a:endParaRPr lang="en-US" dirty="0" smtClean="0"/>
          </a:p>
          <a:p>
            <a:pPr marL="514350" indent="-514350">
              <a:buFont typeface="+mj-lt"/>
              <a:buAutoNum type="arabicPeriod" startAt="11"/>
            </a:pPr>
            <a:r>
              <a:rPr lang="en-US" dirty="0"/>
              <a:t>Countries should strive to achieve self-sufficiency in organ donation and transplantation</a:t>
            </a:r>
          </a:p>
        </p:txBody>
      </p:sp>
    </p:spTree>
    <p:extLst>
      <p:ext uri="{BB962C8B-B14F-4D97-AF65-F5344CB8AC3E}">
        <p14:creationId xmlns:p14="http://schemas.microsoft.com/office/powerpoint/2010/main" val="2508784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147411"/>
            <a:ext cx="10515600" cy="1325563"/>
          </a:xfrm>
        </p:spPr>
        <p:txBody>
          <a:bodyPr/>
          <a:lstStyle/>
          <a:p>
            <a:pPr algn="ctr"/>
            <a:r>
              <a:rPr lang="en-US" dirty="0" smtClean="0"/>
              <a:t>Undetermined issues in spite of DOI</a:t>
            </a:r>
            <a:endParaRPr lang="en-US" dirty="0"/>
          </a:p>
        </p:txBody>
      </p:sp>
      <p:sp>
        <p:nvSpPr>
          <p:cNvPr id="3" name="Content Placeholder 2"/>
          <p:cNvSpPr>
            <a:spLocks noGrp="1"/>
          </p:cNvSpPr>
          <p:nvPr>
            <p:ph idx="1"/>
          </p:nvPr>
        </p:nvSpPr>
        <p:spPr>
          <a:xfrm>
            <a:off x="226423" y="1472974"/>
            <a:ext cx="11583504" cy="5276169"/>
          </a:xfrm>
        </p:spPr>
        <p:txBody>
          <a:bodyPr>
            <a:normAutofit fontScale="92500"/>
          </a:bodyPr>
          <a:lstStyle/>
          <a:p>
            <a:pPr marL="514350" indent="-514350">
              <a:buFont typeface="+mj-lt"/>
              <a:buAutoNum type="arabicPeriod"/>
            </a:pPr>
            <a:r>
              <a:rPr lang="en-US" dirty="0" smtClean="0"/>
              <a:t>    There is no commitment or guarantee by governments to apply these  </a:t>
            </a:r>
          </a:p>
          <a:p>
            <a:pPr marL="0" indent="0">
              <a:buNone/>
            </a:pPr>
            <a:r>
              <a:rPr lang="en-US" dirty="0"/>
              <a:t> </a:t>
            </a:r>
            <a:r>
              <a:rPr lang="en-US" dirty="0" smtClean="0"/>
              <a:t>           principles</a:t>
            </a:r>
          </a:p>
          <a:p>
            <a:pPr marL="514350" indent="-514350">
              <a:buAutoNum type="arabicPeriod" startAt="2"/>
            </a:pPr>
            <a:r>
              <a:rPr lang="en-US" dirty="0" smtClean="0"/>
              <a:t>    Transplantation societies and professionals </a:t>
            </a:r>
            <a:r>
              <a:rPr lang="en-US" dirty="0" smtClean="0"/>
              <a:t>lack the will </a:t>
            </a:r>
            <a:r>
              <a:rPr lang="en-US" dirty="0" smtClean="0"/>
              <a:t>and </a:t>
            </a:r>
          </a:p>
          <a:p>
            <a:pPr marL="0" indent="0">
              <a:buNone/>
            </a:pPr>
            <a:r>
              <a:rPr lang="en-US" dirty="0"/>
              <a:t> </a:t>
            </a:r>
            <a:r>
              <a:rPr lang="en-US" dirty="0" smtClean="0"/>
              <a:t>         </a:t>
            </a:r>
            <a:r>
              <a:rPr lang="en-US" dirty="0" smtClean="0"/>
              <a:t>authority to </a:t>
            </a:r>
            <a:r>
              <a:rPr lang="en-US" dirty="0" smtClean="0"/>
              <a:t>apply DOI principles   </a:t>
            </a:r>
          </a:p>
          <a:p>
            <a:pPr marL="0" indent="0">
              <a:buNone/>
            </a:pPr>
            <a:r>
              <a:rPr lang="en-US" dirty="0" smtClean="0"/>
              <a:t>3.       Transplantation tourism and organ trafficking </a:t>
            </a:r>
            <a:r>
              <a:rPr lang="en-US" dirty="0" smtClean="0"/>
              <a:t>is still </a:t>
            </a:r>
            <a:r>
              <a:rPr lang="en-US" dirty="0" smtClean="0"/>
              <a:t>happening in many </a:t>
            </a:r>
          </a:p>
          <a:p>
            <a:pPr marL="0" indent="0">
              <a:buNone/>
            </a:pPr>
            <a:r>
              <a:rPr lang="en-US" dirty="0"/>
              <a:t> </a:t>
            </a:r>
            <a:r>
              <a:rPr lang="en-US" dirty="0" smtClean="0"/>
              <a:t>           countries and in different shapes </a:t>
            </a:r>
          </a:p>
          <a:p>
            <a:pPr marL="0" indent="0">
              <a:buNone/>
            </a:pPr>
            <a:r>
              <a:rPr lang="en-US" dirty="0"/>
              <a:t> </a:t>
            </a:r>
            <a:r>
              <a:rPr lang="en-US" dirty="0" smtClean="0"/>
              <a:t>            </a:t>
            </a:r>
            <a:r>
              <a:rPr lang="en-US" sz="2400" dirty="0" smtClean="0"/>
              <a:t>traveling of transplant professionals , donors , recipients and even brokers in a third </a:t>
            </a:r>
          </a:p>
          <a:p>
            <a:pPr marL="0" indent="0">
              <a:buNone/>
            </a:pPr>
            <a:r>
              <a:rPr lang="en-US" sz="2400" dirty="0"/>
              <a:t> </a:t>
            </a:r>
            <a:r>
              <a:rPr lang="en-US" sz="2400" dirty="0" smtClean="0"/>
              <a:t>              country and mostly in private hospitals ( central and south Asia , middle east and … )   </a:t>
            </a:r>
            <a:endParaRPr lang="en-US" dirty="0"/>
          </a:p>
          <a:p>
            <a:pPr marL="0" indent="0">
              <a:buNone/>
            </a:pPr>
            <a:r>
              <a:rPr lang="en-US" dirty="0" smtClean="0"/>
              <a:t>4.      Organ </a:t>
            </a:r>
            <a:r>
              <a:rPr lang="en-US" dirty="0" smtClean="0"/>
              <a:t>selling </a:t>
            </a:r>
            <a:r>
              <a:rPr lang="en-US" dirty="0"/>
              <a:t>is still </a:t>
            </a:r>
            <a:r>
              <a:rPr lang="en-US" dirty="0" smtClean="0"/>
              <a:t>an undeniable reality in many countries in different </a:t>
            </a:r>
          </a:p>
          <a:p>
            <a:pPr marL="0" indent="0">
              <a:buNone/>
            </a:pPr>
            <a:r>
              <a:rPr lang="en-US" dirty="0"/>
              <a:t> </a:t>
            </a:r>
            <a:r>
              <a:rPr lang="en-US" dirty="0" smtClean="0"/>
              <a:t>          shapes </a:t>
            </a:r>
          </a:p>
          <a:p>
            <a:pPr marL="0" indent="0">
              <a:buNone/>
            </a:pPr>
            <a:r>
              <a:rPr lang="en-US" dirty="0"/>
              <a:t> </a:t>
            </a:r>
            <a:r>
              <a:rPr lang="en-US" dirty="0" smtClean="0"/>
              <a:t>     </a:t>
            </a:r>
            <a:r>
              <a:rPr lang="en-US" sz="2400" dirty="0" smtClean="0"/>
              <a:t>      Using organs of expatriate brain death workers , living unrelated donors </a:t>
            </a:r>
            <a:r>
              <a:rPr lang="en-US" sz="2400" dirty="0"/>
              <a:t>a</a:t>
            </a:r>
            <a:r>
              <a:rPr lang="en-US" sz="2400" dirty="0" smtClean="0"/>
              <a:t>nd …  </a:t>
            </a:r>
            <a:endParaRPr lang="en-US" dirty="0"/>
          </a:p>
        </p:txBody>
      </p:sp>
    </p:spTree>
    <p:extLst>
      <p:ext uri="{BB962C8B-B14F-4D97-AF65-F5344CB8AC3E}">
        <p14:creationId xmlns:p14="http://schemas.microsoft.com/office/powerpoint/2010/main" val="3476172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Recommendations to overcome these unethical issues</a:t>
            </a:r>
            <a:endParaRPr lang="en-US" sz="3600" dirty="0"/>
          </a:p>
        </p:txBody>
      </p:sp>
      <p:sp>
        <p:nvSpPr>
          <p:cNvPr id="3" name="Content Placeholder 2"/>
          <p:cNvSpPr>
            <a:spLocks noGrp="1"/>
          </p:cNvSpPr>
          <p:nvPr>
            <p:ph idx="1"/>
          </p:nvPr>
        </p:nvSpPr>
        <p:spPr>
          <a:xfrm>
            <a:off x="182880" y="1825625"/>
            <a:ext cx="11887200" cy="4351338"/>
          </a:xfrm>
        </p:spPr>
        <p:txBody>
          <a:bodyPr/>
          <a:lstStyle/>
          <a:p>
            <a:pPr marL="514350" indent="-514350">
              <a:buFont typeface="+mj-lt"/>
              <a:buAutoNum type="arabicPeriod"/>
            </a:pPr>
            <a:r>
              <a:rPr lang="en-US" dirty="0" smtClean="0"/>
              <a:t>DOI Should be accepted as the charter for organ transplantation </a:t>
            </a:r>
            <a:endParaRPr lang="en-US" dirty="0" smtClean="0"/>
          </a:p>
          <a:p>
            <a:pPr marL="514350" indent="-514350">
              <a:buFont typeface="+mj-lt"/>
              <a:buAutoNum type="arabicPeriod"/>
            </a:pPr>
            <a:r>
              <a:rPr lang="en-US" dirty="0" smtClean="0"/>
              <a:t>All </a:t>
            </a:r>
            <a:r>
              <a:rPr lang="en-US" dirty="0" smtClean="0"/>
              <a:t>nations should be liable to apply this charter</a:t>
            </a:r>
          </a:p>
          <a:p>
            <a:pPr marL="514350" indent="-514350">
              <a:buFont typeface="+mj-lt"/>
              <a:buAutoNum type="arabicPeriod"/>
            </a:pPr>
            <a:r>
              <a:rPr lang="en-US" dirty="0" smtClean="0"/>
              <a:t>All recipients and donors should be registered globally</a:t>
            </a:r>
          </a:p>
          <a:p>
            <a:pPr marL="514350" indent="-514350">
              <a:buFont typeface="+mj-lt"/>
              <a:buAutoNum type="arabicPeriod"/>
            </a:pPr>
            <a:r>
              <a:rPr lang="en-US" dirty="0" smtClean="0"/>
              <a:t>Registration should </a:t>
            </a:r>
            <a:r>
              <a:rPr lang="en-US" dirty="0" smtClean="0"/>
              <a:t>include </a:t>
            </a:r>
            <a:r>
              <a:rPr lang="en-US" dirty="0" smtClean="0"/>
              <a:t>all significant information such as : place of birth , place of living , gender , job , level of education , income , social position and … </a:t>
            </a:r>
          </a:p>
          <a:p>
            <a:pPr marL="514350" indent="-514350">
              <a:buFont typeface="+mj-lt"/>
              <a:buAutoNum type="arabicPeriod"/>
            </a:pPr>
            <a:r>
              <a:rPr lang="en-US" dirty="0" smtClean="0"/>
              <a:t>Transplantation societies should be bounded </a:t>
            </a:r>
            <a:r>
              <a:rPr lang="en-US" dirty="0" smtClean="0"/>
              <a:t>to apply </a:t>
            </a:r>
            <a:r>
              <a:rPr lang="en-US" dirty="0" smtClean="0"/>
              <a:t>these principles   </a:t>
            </a:r>
            <a:endParaRPr lang="en-US" dirty="0"/>
          </a:p>
        </p:txBody>
      </p:sp>
    </p:spTree>
    <p:extLst>
      <p:ext uri="{BB962C8B-B14F-4D97-AF65-F5344CB8AC3E}">
        <p14:creationId xmlns:p14="http://schemas.microsoft.com/office/powerpoint/2010/main" val="3496798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10550" cy="1325563"/>
          </a:xfrm>
        </p:spPr>
        <p:txBody>
          <a:bodyPr/>
          <a:lstStyle/>
          <a:p>
            <a:pPr algn="ctr"/>
            <a:r>
              <a:rPr lang="en-US" dirty="0" smtClean="0"/>
              <a:t>History </a:t>
            </a:r>
            <a:r>
              <a:rPr lang="en-US" sz="2200" dirty="0" smtClean="0"/>
              <a:t>contd. </a:t>
            </a:r>
            <a:endParaRPr lang="en-US" sz="2200" dirty="0"/>
          </a:p>
        </p:txBody>
      </p:sp>
      <p:sp>
        <p:nvSpPr>
          <p:cNvPr id="3" name="Content Placeholder 2"/>
          <p:cNvSpPr>
            <a:spLocks noGrp="1"/>
          </p:cNvSpPr>
          <p:nvPr>
            <p:ph idx="1"/>
          </p:nvPr>
        </p:nvSpPr>
        <p:spPr>
          <a:xfrm>
            <a:off x="-7690" y="1734907"/>
            <a:ext cx="8808925" cy="4895850"/>
          </a:xfrm>
          <a:solidFill>
            <a:schemeClr val="bg1"/>
          </a:solidFill>
        </p:spPr>
        <p:txBody>
          <a:bodyPr/>
          <a:lstStyle/>
          <a:p>
            <a:pPr>
              <a:buFont typeface="Wingdings" panose="05000000000000000000" pitchFamily="2" charset="2"/>
              <a:buChar char="§"/>
            </a:pPr>
            <a:r>
              <a:rPr lang="en-US" sz="2400" dirty="0" smtClean="0"/>
              <a:t> </a:t>
            </a:r>
            <a:r>
              <a:rPr lang="en-US" sz="2400" b="1" dirty="0" smtClean="0"/>
              <a:t>Modern code of medical ethics : 1803</a:t>
            </a:r>
          </a:p>
          <a:p>
            <a:pPr>
              <a:buFont typeface="Wingdings" panose="05000000000000000000" pitchFamily="2" charset="2"/>
              <a:buChar char="§"/>
            </a:pPr>
            <a:r>
              <a:rPr lang="en-US" sz="2400" b="1" dirty="0" smtClean="0"/>
              <a:t>Thomas Percival</a:t>
            </a:r>
            <a:r>
              <a:rPr lang="en-US" sz="2400" b="1" dirty="0"/>
              <a:t> </a:t>
            </a:r>
            <a:r>
              <a:rPr lang="en-US" sz="2400" b="1" dirty="0" smtClean="0"/>
              <a:t>published </a:t>
            </a:r>
            <a:r>
              <a:rPr lang="en-US" sz="2400" b="1" dirty="0"/>
              <a:t>a document </a:t>
            </a:r>
            <a:r>
              <a:rPr lang="en-US" sz="2400" b="1" dirty="0" smtClean="0"/>
              <a:t>about : </a:t>
            </a:r>
          </a:p>
          <a:p>
            <a:pPr marL="0" indent="0" algn="ctr">
              <a:buNone/>
            </a:pPr>
            <a:r>
              <a:rPr lang="en-US" dirty="0" smtClean="0"/>
              <a:t>      </a:t>
            </a:r>
            <a:r>
              <a:rPr lang="en-US" sz="2000" dirty="0" smtClean="0"/>
              <a:t>Requirements and expectations of medical professionals within medical facilities</a:t>
            </a:r>
          </a:p>
          <a:p>
            <a:pPr marL="0" indent="0" algn="ctr">
              <a:buNone/>
            </a:pPr>
            <a:endParaRPr lang="en-US" sz="1800" dirty="0" smtClean="0"/>
          </a:p>
          <a:p>
            <a:pPr>
              <a:buFont typeface="Wingdings" panose="05000000000000000000" pitchFamily="2" charset="2"/>
              <a:buChar char="§"/>
            </a:pPr>
            <a:r>
              <a:rPr lang="en-US" sz="2400" b="1" dirty="0" smtClean="0"/>
              <a:t>1st </a:t>
            </a:r>
            <a:r>
              <a:rPr lang="en-US" sz="2400" b="1" dirty="0"/>
              <a:t>code of ethics</a:t>
            </a:r>
            <a:r>
              <a:rPr lang="en-US" sz="2400" b="1" dirty="0" smtClean="0"/>
              <a:t> adopted : </a:t>
            </a:r>
            <a:r>
              <a:rPr lang="en-US" sz="2000" dirty="0" smtClean="0"/>
              <a:t>1847</a:t>
            </a:r>
          </a:p>
        </p:txBody>
      </p:sp>
      <p:pic>
        <p:nvPicPr>
          <p:cNvPr id="4098" name="Picture 2" descr="ÙØªÛØ¬Ù ØªØµÙÛØ±Û Ø¨Ø±Ø§Û ØªÙÙØ§Ø³ Ù¾Ø±Ø³ÛÙØ§Ù Ú©ØªØ§Ø¨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308" y="2039668"/>
            <a:ext cx="3587931" cy="2611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01235" y="5241777"/>
            <a:ext cx="2514328" cy="369332"/>
          </a:xfrm>
          <a:prstGeom prst="rect">
            <a:avLst/>
          </a:prstGeom>
          <a:noFill/>
        </p:spPr>
        <p:txBody>
          <a:bodyPr wrap="square" rtlCol="0">
            <a:spAutoFit/>
          </a:bodyPr>
          <a:lstStyle/>
          <a:p>
            <a:r>
              <a:rPr lang="en-US" dirty="0" smtClean="0"/>
              <a:t>     ( </a:t>
            </a:r>
            <a:r>
              <a:rPr lang="en-US" dirty="0"/>
              <a:t>1740 – </a:t>
            </a:r>
            <a:r>
              <a:rPr lang="en-US" dirty="0" smtClean="0"/>
              <a:t> 1804)</a:t>
            </a:r>
            <a:endParaRPr lang="en-US" dirty="0"/>
          </a:p>
        </p:txBody>
      </p:sp>
      <p:sp>
        <p:nvSpPr>
          <p:cNvPr id="7" name="TextBox 6"/>
          <p:cNvSpPr txBox="1"/>
          <p:nvPr/>
        </p:nvSpPr>
        <p:spPr>
          <a:xfrm>
            <a:off x="9262675" y="4709322"/>
            <a:ext cx="1914661" cy="492443"/>
          </a:xfrm>
          <a:prstGeom prst="rect">
            <a:avLst/>
          </a:prstGeom>
          <a:noFill/>
        </p:spPr>
        <p:txBody>
          <a:bodyPr wrap="square" rtlCol="0">
            <a:spAutoFit/>
          </a:bodyPr>
          <a:lstStyle/>
          <a:p>
            <a:r>
              <a:rPr lang="en-US" sz="2600" dirty="0"/>
              <a:t>Percival</a:t>
            </a:r>
          </a:p>
        </p:txBody>
      </p:sp>
    </p:spTree>
    <p:extLst>
      <p:ext uri="{BB962C8B-B14F-4D97-AF65-F5344CB8AC3E}">
        <p14:creationId xmlns:p14="http://schemas.microsoft.com/office/powerpoint/2010/main" val="1738061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9109"/>
            <a:ext cx="8197508" cy="812798"/>
          </a:xfrm>
        </p:spPr>
        <p:txBody>
          <a:bodyPr>
            <a:normAutofit/>
          </a:bodyPr>
          <a:lstStyle/>
          <a:p>
            <a:pPr algn="ctr"/>
            <a:r>
              <a:rPr lang="en-US" sz="3600" b="1" dirty="0" smtClean="0"/>
              <a:t>Principles of medical ethics</a:t>
            </a:r>
            <a:endParaRPr lang="en-US" sz="3600" b="1" dirty="0"/>
          </a:p>
        </p:txBody>
      </p:sp>
      <p:sp>
        <p:nvSpPr>
          <p:cNvPr id="3" name="Content Placeholder 2"/>
          <p:cNvSpPr>
            <a:spLocks noGrp="1"/>
          </p:cNvSpPr>
          <p:nvPr>
            <p:ph idx="1"/>
          </p:nvPr>
        </p:nvSpPr>
        <p:spPr>
          <a:xfrm>
            <a:off x="-1" y="991907"/>
            <a:ext cx="9324305" cy="5866093"/>
          </a:xfrm>
        </p:spPr>
        <p:txBody>
          <a:bodyPr>
            <a:normAutofit fontScale="92500" lnSpcReduction="10000"/>
          </a:bodyPr>
          <a:lstStyle/>
          <a:p>
            <a:r>
              <a:rPr lang="en-US" sz="2400" dirty="0"/>
              <a:t> </a:t>
            </a:r>
            <a:r>
              <a:rPr lang="en-US" sz="3200" dirty="0" smtClean="0"/>
              <a:t>Textbook</a:t>
            </a:r>
            <a:r>
              <a:rPr lang="en-US" sz="3200" dirty="0"/>
              <a:t> of </a:t>
            </a:r>
            <a:r>
              <a:rPr lang="en-US" sz="3100" i="1" dirty="0">
                <a:solidFill>
                  <a:schemeClr val="accent1"/>
                </a:solidFill>
              </a:rPr>
              <a:t>Principles of biomedical </a:t>
            </a:r>
            <a:r>
              <a:rPr lang="en-US" sz="3100" i="1" dirty="0" smtClean="0">
                <a:solidFill>
                  <a:schemeClr val="accent1"/>
                </a:solidFill>
              </a:rPr>
              <a:t>ethics(1979) by </a:t>
            </a:r>
            <a:r>
              <a:rPr lang="en-US" sz="3200" i="1" dirty="0" smtClean="0">
                <a:solidFill>
                  <a:schemeClr val="accent1"/>
                </a:solidFill>
              </a:rPr>
              <a:t>:</a:t>
            </a:r>
          </a:p>
          <a:p>
            <a:pPr marL="0" indent="0">
              <a:buNone/>
            </a:pPr>
            <a:r>
              <a:rPr lang="en-US" sz="3200" i="1" dirty="0">
                <a:solidFill>
                  <a:schemeClr val="accent1"/>
                </a:solidFill>
              </a:rPr>
              <a:t> </a:t>
            </a:r>
            <a:r>
              <a:rPr lang="en-US" sz="3200" i="1" dirty="0" smtClean="0">
                <a:solidFill>
                  <a:schemeClr val="accent1"/>
                </a:solidFill>
              </a:rPr>
              <a:t>         </a:t>
            </a:r>
            <a:r>
              <a:rPr lang="en-US" dirty="0" smtClean="0"/>
              <a:t>Tom </a:t>
            </a:r>
            <a:r>
              <a:rPr lang="en-US" dirty="0"/>
              <a:t>Beauchamp and James </a:t>
            </a:r>
            <a:r>
              <a:rPr lang="en-US" dirty="0" smtClean="0"/>
              <a:t>Childress</a:t>
            </a:r>
          </a:p>
          <a:p>
            <a:pPr marL="0" indent="0">
              <a:buNone/>
            </a:pPr>
            <a:endParaRPr lang="en-US" dirty="0">
              <a:solidFill>
                <a:schemeClr val="accent1"/>
              </a:solidFill>
            </a:endParaRPr>
          </a:p>
          <a:p>
            <a:pPr marL="457200" lvl="0" indent="-457200">
              <a:buFont typeface="+mj-lt"/>
              <a:buAutoNum type="arabicPeriod"/>
            </a:pPr>
            <a:r>
              <a:rPr lang="en-US" sz="2200" dirty="0">
                <a:solidFill>
                  <a:prstClr val="black"/>
                </a:solidFill>
              </a:rPr>
              <a:t> </a:t>
            </a:r>
            <a:r>
              <a:rPr lang="en-US" sz="2500" b="1" dirty="0">
                <a:solidFill>
                  <a:prstClr val="black"/>
                </a:solidFill>
              </a:rPr>
              <a:t>Respect for autonomy</a:t>
            </a:r>
            <a:r>
              <a:rPr lang="en-US" sz="2200" dirty="0">
                <a:solidFill>
                  <a:prstClr val="black"/>
                </a:solidFill>
              </a:rPr>
              <a:t> </a:t>
            </a:r>
            <a:r>
              <a:rPr lang="en-US" sz="2200" b="1" dirty="0">
                <a:solidFill>
                  <a:prstClr val="black"/>
                </a:solidFill>
              </a:rPr>
              <a:t>:</a:t>
            </a:r>
            <a:r>
              <a:rPr lang="en-US" sz="2200" dirty="0">
                <a:solidFill>
                  <a:prstClr val="black"/>
                </a:solidFill>
              </a:rPr>
              <a:t> </a:t>
            </a:r>
            <a:r>
              <a:rPr lang="en-US" sz="2400" dirty="0">
                <a:solidFill>
                  <a:prstClr val="black"/>
                </a:solidFill>
              </a:rPr>
              <a:t>the right of </a:t>
            </a:r>
            <a:r>
              <a:rPr lang="en-US" sz="2400" dirty="0" smtClean="0">
                <a:solidFill>
                  <a:prstClr val="black"/>
                </a:solidFill>
              </a:rPr>
              <a:t>patient </a:t>
            </a:r>
            <a:r>
              <a:rPr lang="en-US" sz="2400" dirty="0">
                <a:solidFill>
                  <a:prstClr val="black"/>
                </a:solidFill>
              </a:rPr>
              <a:t>to refuse or choose treatment</a:t>
            </a:r>
          </a:p>
          <a:p>
            <a:pPr marL="0" lvl="0" indent="0">
              <a:buNone/>
            </a:pPr>
            <a:endParaRPr lang="en-US" sz="1900" dirty="0">
              <a:solidFill>
                <a:prstClr val="black"/>
              </a:solidFill>
            </a:endParaRPr>
          </a:p>
          <a:p>
            <a:pPr marL="514350" lvl="0" indent="-514350">
              <a:buFont typeface="+mj-lt"/>
              <a:buAutoNum type="arabicPeriod" startAt="2"/>
            </a:pPr>
            <a:r>
              <a:rPr lang="en-US" sz="2500" b="1" dirty="0">
                <a:solidFill>
                  <a:prstClr val="black"/>
                </a:solidFill>
              </a:rPr>
              <a:t>Beneficence</a:t>
            </a:r>
            <a:r>
              <a:rPr lang="en-US" sz="1900" b="1" dirty="0">
                <a:solidFill>
                  <a:srgbClr val="FF0000"/>
                </a:solidFill>
              </a:rPr>
              <a:t> </a:t>
            </a:r>
            <a:r>
              <a:rPr lang="en-US" sz="1900" b="1" dirty="0">
                <a:solidFill>
                  <a:prstClr val="black"/>
                </a:solidFill>
              </a:rPr>
              <a:t>:</a:t>
            </a:r>
            <a:r>
              <a:rPr lang="en-US" sz="1900" dirty="0">
                <a:solidFill>
                  <a:prstClr val="black"/>
                </a:solidFill>
              </a:rPr>
              <a:t> </a:t>
            </a:r>
            <a:r>
              <a:rPr lang="en-US" sz="2400" dirty="0">
                <a:solidFill>
                  <a:prstClr val="black"/>
                </a:solidFill>
              </a:rPr>
              <a:t>practitioner should act in the best interest of the patient</a:t>
            </a:r>
          </a:p>
          <a:p>
            <a:pPr marL="514350" lvl="0" indent="-514350">
              <a:buFont typeface="+mj-lt"/>
              <a:buAutoNum type="arabicPeriod" startAt="3"/>
            </a:pPr>
            <a:endParaRPr lang="en-US" sz="2200" dirty="0">
              <a:solidFill>
                <a:prstClr val="black"/>
              </a:solidFill>
            </a:endParaRPr>
          </a:p>
          <a:p>
            <a:pPr marL="514350" lvl="0" indent="-514350">
              <a:buFont typeface="+mj-lt"/>
              <a:buAutoNum type="arabicPeriod" startAt="3"/>
            </a:pPr>
            <a:r>
              <a:rPr lang="en-US" sz="2500" b="1" dirty="0">
                <a:solidFill>
                  <a:prstClr val="black"/>
                </a:solidFill>
              </a:rPr>
              <a:t>Non-maleficence</a:t>
            </a:r>
            <a:r>
              <a:rPr lang="en-US" sz="2200" dirty="0">
                <a:solidFill>
                  <a:prstClr val="black"/>
                </a:solidFill>
              </a:rPr>
              <a:t> </a:t>
            </a:r>
            <a:r>
              <a:rPr lang="en-US" sz="2200" b="1" dirty="0">
                <a:solidFill>
                  <a:prstClr val="black"/>
                </a:solidFill>
              </a:rPr>
              <a:t>:</a:t>
            </a:r>
            <a:r>
              <a:rPr lang="en-US" sz="2200" dirty="0">
                <a:solidFill>
                  <a:prstClr val="black"/>
                </a:solidFill>
              </a:rPr>
              <a:t> </a:t>
            </a:r>
            <a:r>
              <a:rPr lang="en-US" sz="2400" dirty="0">
                <a:solidFill>
                  <a:prstClr val="black"/>
                </a:solidFill>
              </a:rPr>
              <a:t>t</a:t>
            </a:r>
            <a:r>
              <a:rPr lang="en-US" sz="2400" dirty="0" smtClean="0">
                <a:solidFill>
                  <a:prstClr val="black"/>
                </a:solidFill>
              </a:rPr>
              <a:t>o</a:t>
            </a:r>
            <a:r>
              <a:rPr lang="en-US" sz="2200" dirty="0" smtClean="0">
                <a:solidFill>
                  <a:prstClr val="black"/>
                </a:solidFill>
              </a:rPr>
              <a:t> </a:t>
            </a:r>
            <a:r>
              <a:rPr lang="en-US" sz="2400" dirty="0">
                <a:solidFill>
                  <a:prstClr val="black"/>
                </a:solidFill>
              </a:rPr>
              <a:t>n</a:t>
            </a:r>
            <a:r>
              <a:rPr lang="en-US" sz="2400" dirty="0" smtClean="0">
                <a:solidFill>
                  <a:prstClr val="black"/>
                </a:solidFill>
              </a:rPr>
              <a:t>ot cause harm </a:t>
            </a:r>
            <a:r>
              <a:rPr lang="en-US" sz="2400" dirty="0">
                <a:solidFill>
                  <a:prstClr val="black"/>
                </a:solidFill>
              </a:rPr>
              <a:t>(first, do no harm)</a:t>
            </a:r>
          </a:p>
          <a:p>
            <a:pPr marL="0" lvl="0" indent="0">
              <a:buNone/>
            </a:pPr>
            <a:r>
              <a:rPr lang="en-US" sz="1900" dirty="0">
                <a:solidFill>
                  <a:prstClr val="black"/>
                </a:solidFill>
              </a:rPr>
              <a:t>       </a:t>
            </a:r>
          </a:p>
          <a:p>
            <a:pPr marL="0" lvl="0" indent="0">
              <a:buNone/>
            </a:pPr>
            <a:endParaRPr lang="en-US" sz="1900" dirty="0">
              <a:solidFill>
                <a:prstClr val="black"/>
              </a:solidFill>
            </a:endParaRPr>
          </a:p>
          <a:p>
            <a:pPr marL="457200" lvl="0" indent="-457200">
              <a:buFont typeface="+mj-lt"/>
              <a:buAutoNum type="arabicPeriod" startAt="4"/>
            </a:pPr>
            <a:r>
              <a:rPr lang="en-US" sz="2500" b="1" dirty="0">
                <a:solidFill>
                  <a:prstClr val="black"/>
                </a:solidFill>
              </a:rPr>
              <a:t>  Justice :</a:t>
            </a:r>
            <a:r>
              <a:rPr lang="en-US" sz="1900" dirty="0">
                <a:solidFill>
                  <a:prstClr val="black"/>
                </a:solidFill>
              </a:rPr>
              <a:t>  </a:t>
            </a:r>
          </a:p>
          <a:p>
            <a:pPr marL="0" lvl="0" indent="0">
              <a:buNone/>
            </a:pPr>
            <a:r>
              <a:rPr lang="en-US" sz="1900" dirty="0">
                <a:solidFill>
                  <a:prstClr val="black"/>
                </a:solidFill>
              </a:rPr>
              <a:t>                            </a:t>
            </a:r>
            <a:r>
              <a:rPr lang="en-US" sz="2400" dirty="0">
                <a:solidFill>
                  <a:prstClr val="black"/>
                </a:solidFill>
              </a:rPr>
              <a:t>distribution of scarce health resources</a:t>
            </a:r>
          </a:p>
          <a:p>
            <a:pPr marL="0" lvl="0" indent="0">
              <a:buNone/>
            </a:pPr>
            <a:r>
              <a:rPr lang="en-US" sz="2400" dirty="0">
                <a:solidFill>
                  <a:prstClr val="black"/>
                </a:solidFill>
              </a:rPr>
              <a:t>                      decision </a:t>
            </a:r>
            <a:r>
              <a:rPr lang="en-US" sz="2400" dirty="0" smtClean="0">
                <a:solidFill>
                  <a:prstClr val="black"/>
                </a:solidFill>
              </a:rPr>
              <a:t>for who </a:t>
            </a:r>
            <a:r>
              <a:rPr lang="en-US" sz="2400" dirty="0">
                <a:solidFill>
                  <a:prstClr val="black"/>
                </a:solidFill>
              </a:rPr>
              <a:t>gets what treatment</a:t>
            </a:r>
          </a:p>
          <a:p>
            <a:pPr marL="0" lvl="0" indent="0">
              <a:buNone/>
            </a:pPr>
            <a:r>
              <a:rPr lang="en-US" sz="2400" dirty="0">
                <a:solidFill>
                  <a:prstClr val="black"/>
                </a:solidFill>
              </a:rPr>
              <a:t>         </a:t>
            </a:r>
          </a:p>
          <a:p>
            <a:pPr marL="0" indent="0">
              <a:buNone/>
            </a:pPr>
            <a:endParaRPr lang="en-US" dirty="0">
              <a:solidFill>
                <a:schemeClr val="accent1"/>
              </a:solidFill>
            </a:endParaRPr>
          </a:p>
          <a:p>
            <a:endParaRPr lang="en-US" dirty="0" smtClean="0"/>
          </a:p>
          <a:p>
            <a:endParaRPr lang="en-US" dirty="0"/>
          </a:p>
          <a:p>
            <a:pPr marL="0" indent="0">
              <a:buNone/>
            </a:pPr>
            <a:endParaRPr lang="en-US" dirty="0">
              <a:solidFill>
                <a:schemeClr val="accent1"/>
              </a:solidFill>
            </a:endParaRPr>
          </a:p>
        </p:txBody>
      </p:sp>
      <p:pic>
        <p:nvPicPr>
          <p:cNvPr id="7" name="Picture 6"/>
          <p:cNvPicPr>
            <a:picLocks noChangeAspect="1"/>
          </p:cNvPicPr>
          <p:nvPr/>
        </p:nvPicPr>
        <p:blipFill>
          <a:blip r:embed="rId2"/>
          <a:stretch>
            <a:fillRect/>
          </a:stretch>
        </p:blipFill>
        <p:spPr>
          <a:xfrm>
            <a:off x="8334105" y="0"/>
            <a:ext cx="3857896" cy="2516777"/>
          </a:xfrm>
          <a:prstGeom prst="rect">
            <a:avLst/>
          </a:prstGeom>
        </p:spPr>
      </p:pic>
    </p:spTree>
    <p:extLst>
      <p:ext uri="{BB962C8B-B14F-4D97-AF65-F5344CB8AC3E}">
        <p14:creationId xmlns:p14="http://schemas.microsoft.com/office/powerpoint/2010/main" val="3663210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prstClr val="black"/>
                </a:solidFill>
              </a:rPr>
              <a:t>Principles of medical </a:t>
            </a:r>
            <a:r>
              <a:rPr lang="en-US" sz="3600" b="1" dirty="0" smtClean="0">
                <a:solidFill>
                  <a:prstClr val="black"/>
                </a:solidFill>
              </a:rPr>
              <a:t>ethics </a:t>
            </a:r>
            <a:r>
              <a:rPr lang="en-US" sz="2200" b="1" dirty="0" smtClean="0">
                <a:solidFill>
                  <a:prstClr val="black"/>
                </a:solidFill>
              </a:rPr>
              <a:t>cont’d</a:t>
            </a:r>
            <a:endParaRPr lang="en-US" sz="2200" dirty="0"/>
          </a:p>
        </p:txBody>
      </p:sp>
      <p:sp>
        <p:nvSpPr>
          <p:cNvPr id="3" name="Content Placeholder 2"/>
          <p:cNvSpPr>
            <a:spLocks noGrp="1"/>
          </p:cNvSpPr>
          <p:nvPr>
            <p:ph idx="1"/>
          </p:nvPr>
        </p:nvSpPr>
        <p:spPr>
          <a:xfrm>
            <a:off x="0" y="1964962"/>
            <a:ext cx="8279674" cy="4351338"/>
          </a:xfrm>
        </p:spPr>
        <p:txBody>
          <a:bodyPr/>
          <a:lstStyle/>
          <a:p>
            <a:pPr lvl="0"/>
            <a:r>
              <a:rPr lang="en-US" dirty="0">
                <a:solidFill>
                  <a:prstClr val="black"/>
                </a:solidFill>
              </a:rPr>
              <a:t>Edmund Daniel Pellegrino </a:t>
            </a:r>
            <a:r>
              <a:rPr lang="en-US" sz="2600" dirty="0">
                <a:solidFill>
                  <a:prstClr val="black"/>
                </a:solidFill>
              </a:rPr>
              <a:t>(distinguished professor of medicine and medical ethics)  </a:t>
            </a:r>
            <a:r>
              <a:rPr lang="en-US" dirty="0">
                <a:solidFill>
                  <a:prstClr val="black"/>
                </a:solidFill>
              </a:rPr>
              <a:t>argue </a:t>
            </a:r>
            <a:r>
              <a:rPr lang="en-US" sz="3200" b="1" dirty="0">
                <a:solidFill>
                  <a:prstClr val="black"/>
                </a:solidFill>
              </a:rPr>
              <a:t>:</a:t>
            </a:r>
          </a:p>
          <a:p>
            <a:pPr marL="0" lvl="0" indent="0">
              <a:buNone/>
            </a:pPr>
            <a:r>
              <a:rPr lang="en-US" sz="2600" dirty="0">
                <a:solidFill>
                  <a:prstClr val="black"/>
                </a:solidFill>
              </a:rPr>
              <a:t>       </a:t>
            </a:r>
          </a:p>
          <a:p>
            <a:pPr marL="514350" lvl="0" indent="-514350">
              <a:buFont typeface="+mj-lt"/>
              <a:buAutoNum type="arabicPeriod"/>
            </a:pPr>
            <a:r>
              <a:rPr lang="en-US" sz="2600" dirty="0">
                <a:solidFill>
                  <a:prstClr val="black"/>
                </a:solidFill>
              </a:rPr>
              <a:t> </a:t>
            </a:r>
            <a:r>
              <a:rPr lang="en-US" sz="2600" dirty="0" smtClean="0">
                <a:solidFill>
                  <a:prstClr val="black"/>
                </a:solidFill>
              </a:rPr>
              <a:t>Only  </a:t>
            </a:r>
            <a:r>
              <a:rPr lang="en-US" sz="2600" dirty="0">
                <a:solidFill>
                  <a:prstClr val="black"/>
                </a:solidFill>
              </a:rPr>
              <a:t>principle of medical ethics : Beneficence </a:t>
            </a:r>
          </a:p>
          <a:p>
            <a:pPr marL="514350" lvl="0" indent="-514350">
              <a:buFont typeface="+mj-lt"/>
              <a:buAutoNum type="arabicPeriod"/>
            </a:pPr>
            <a:r>
              <a:rPr lang="en-US" sz="2600" dirty="0">
                <a:solidFill>
                  <a:prstClr val="black"/>
                </a:solidFill>
              </a:rPr>
              <a:t> </a:t>
            </a:r>
            <a:r>
              <a:rPr lang="en-US" sz="2600" dirty="0" smtClean="0">
                <a:solidFill>
                  <a:prstClr val="black"/>
                </a:solidFill>
              </a:rPr>
              <a:t>The </a:t>
            </a:r>
            <a:r>
              <a:rPr lang="en-US" sz="2600" dirty="0">
                <a:solidFill>
                  <a:prstClr val="black"/>
                </a:solidFill>
              </a:rPr>
              <a:t>sole purpose of medicine </a:t>
            </a:r>
            <a:r>
              <a:rPr lang="en-US" sz="3200" dirty="0">
                <a:solidFill>
                  <a:prstClr val="black"/>
                </a:solidFill>
              </a:rPr>
              <a:t>:    Healing</a:t>
            </a:r>
          </a:p>
          <a:p>
            <a:pPr marL="0" lvl="0" indent="0">
              <a:buNone/>
            </a:pPr>
            <a:r>
              <a:rPr lang="en-US" sz="3200" dirty="0">
                <a:solidFill>
                  <a:prstClr val="black"/>
                </a:solidFill>
              </a:rPr>
              <a:t>        cosmetic surgery and euthanasia : unethical and against the Hippocratic Oath</a:t>
            </a:r>
          </a:p>
          <a:p>
            <a:pPr marL="0" lvl="0" indent="0">
              <a:buNone/>
            </a:pPr>
            <a:endParaRPr lang="en-US" sz="2200"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8332898" y="1690688"/>
            <a:ext cx="3859102" cy="3913971"/>
          </a:xfrm>
          <a:prstGeom prst="rect">
            <a:avLst/>
          </a:prstGeom>
        </p:spPr>
      </p:pic>
      <p:pic>
        <p:nvPicPr>
          <p:cNvPr id="5" name="Picture 4"/>
          <p:cNvPicPr>
            <a:picLocks noChangeAspect="1"/>
          </p:cNvPicPr>
          <p:nvPr/>
        </p:nvPicPr>
        <p:blipFill>
          <a:blip r:embed="rId3"/>
          <a:stretch>
            <a:fillRect/>
          </a:stretch>
        </p:blipFill>
        <p:spPr>
          <a:xfrm>
            <a:off x="10753219" y="4992462"/>
            <a:ext cx="1438781" cy="1865538"/>
          </a:xfrm>
          <a:prstGeom prst="rect">
            <a:avLst/>
          </a:prstGeom>
        </p:spPr>
      </p:pic>
    </p:spTree>
    <p:extLst>
      <p:ext uri="{BB962C8B-B14F-4D97-AF65-F5344CB8AC3E}">
        <p14:creationId xmlns:p14="http://schemas.microsoft.com/office/powerpoint/2010/main" val="354122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 y="106947"/>
            <a:ext cx="7908524" cy="1325563"/>
          </a:xfrm>
        </p:spPr>
        <p:txBody>
          <a:bodyPr>
            <a:normAutofit/>
          </a:bodyPr>
          <a:lstStyle/>
          <a:p>
            <a:pPr algn="ctr"/>
            <a:r>
              <a:rPr lang="en-GB" sz="3600" b="1" dirty="0" smtClean="0"/>
              <a:t>Example of </a:t>
            </a:r>
            <a:r>
              <a:rPr lang="en-US" sz="3600" b="1" dirty="0" smtClean="0"/>
              <a:t>dread</a:t>
            </a:r>
            <a:r>
              <a:rPr lang="en-GB" sz="3600" b="1" dirty="0" err="1" smtClean="0"/>
              <a:t>ful</a:t>
            </a:r>
            <a:r>
              <a:rPr lang="fa-IR" sz="3600" b="1" dirty="0" smtClean="0"/>
              <a:t> </a:t>
            </a:r>
            <a:r>
              <a:rPr lang="en-GB" sz="3600" b="1" dirty="0" smtClean="0"/>
              <a:t>experiments in the </a:t>
            </a:r>
            <a:r>
              <a:rPr lang="en-GB" sz="3200" b="1" dirty="0" smtClean="0"/>
              <a:t>20</a:t>
            </a:r>
            <a:r>
              <a:rPr lang="en-GB" sz="3200" b="1" baseline="30000" dirty="0" smtClean="0"/>
              <a:t>th</a:t>
            </a:r>
            <a:r>
              <a:rPr lang="en-GB" sz="3600" b="1" dirty="0" smtClean="0"/>
              <a:t> century</a:t>
            </a:r>
            <a:endParaRPr lang="en-US" sz="3600" b="1" dirty="0"/>
          </a:p>
        </p:txBody>
      </p:sp>
      <p:sp>
        <p:nvSpPr>
          <p:cNvPr id="3" name="Content Placeholder 2"/>
          <p:cNvSpPr>
            <a:spLocks noGrp="1"/>
          </p:cNvSpPr>
          <p:nvPr>
            <p:ph idx="1"/>
          </p:nvPr>
        </p:nvSpPr>
        <p:spPr>
          <a:xfrm>
            <a:off x="81280" y="3326674"/>
            <a:ext cx="11509829" cy="3531325"/>
          </a:xfrm>
        </p:spPr>
        <p:txBody>
          <a:bodyPr>
            <a:normAutofit/>
          </a:bodyPr>
          <a:lstStyle/>
          <a:p>
            <a:pPr marL="514350" lvl="0" indent="-514350">
              <a:buAutoNum type="arabicPeriod"/>
            </a:pPr>
            <a:r>
              <a:rPr lang="en-US" sz="3200" dirty="0" smtClean="0">
                <a:solidFill>
                  <a:srgbClr val="222222"/>
                </a:solidFill>
                <a:latin typeface="Arial" panose="020B0604020202020204" pitchFamily="34" charset="0"/>
              </a:rPr>
              <a:t>Nazi </a:t>
            </a:r>
            <a:r>
              <a:rPr lang="en-US" sz="3200" dirty="0">
                <a:solidFill>
                  <a:srgbClr val="222222"/>
                </a:solidFill>
                <a:latin typeface="Arial" panose="020B0604020202020204" pitchFamily="34" charset="0"/>
              </a:rPr>
              <a:t>human </a:t>
            </a:r>
            <a:r>
              <a:rPr lang="en-US" sz="3200" dirty="0" smtClean="0">
                <a:solidFill>
                  <a:srgbClr val="222222"/>
                </a:solidFill>
                <a:latin typeface="Arial" panose="020B0604020202020204" pitchFamily="34" charset="0"/>
              </a:rPr>
              <a:t>experiments during </a:t>
            </a:r>
            <a:r>
              <a:rPr lang="en-US" sz="3200" dirty="0">
                <a:solidFill>
                  <a:srgbClr val="222222"/>
                </a:solidFill>
                <a:latin typeface="Arial" panose="020B0604020202020204" pitchFamily="34" charset="0"/>
              </a:rPr>
              <a:t>world war II </a:t>
            </a:r>
            <a:r>
              <a:rPr lang="en-US" sz="3200" dirty="0" smtClean="0">
                <a:solidFill>
                  <a:prstClr val="black"/>
                </a:solidFill>
              </a:rPr>
              <a:t>at concentration </a:t>
            </a:r>
            <a:r>
              <a:rPr lang="en-US" sz="3200" dirty="0">
                <a:solidFill>
                  <a:prstClr val="black"/>
                </a:solidFill>
              </a:rPr>
              <a:t>camps on prisoners including </a:t>
            </a:r>
            <a:r>
              <a:rPr lang="en-US" sz="3200" dirty="0" smtClean="0">
                <a:solidFill>
                  <a:prstClr val="black"/>
                </a:solidFill>
              </a:rPr>
              <a:t>children</a:t>
            </a:r>
          </a:p>
          <a:p>
            <a:pPr marL="514350" lvl="0" indent="-514350">
              <a:buAutoNum type="arabicPeriod"/>
            </a:pPr>
            <a:endParaRPr lang="en-US" sz="3200" dirty="0" smtClean="0">
              <a:solidFill>
                <a:prstClr val="black"/>
              </a:solidFill>
            </a:endParaRPr>
          </a:p>
          <a:p>
            <a:pPr marL="514350" indent="-514350">
              <a:buAutoNum type="arabicPeriod" startAt="2"/>
            </a:pPr>
            <a:r>
              <a:rPr lang="en-US" sz="3200" dirty="0" smtClean="0">
                <a:solidFill>
                  <a:prstClr val="black"/>
                </a:solidFill>
              </a:rPr>
              <a:t>Sterilization to exterminate </a:t>
            </a:r>
            <a:r>
              <a:rPr lang="en-US" sz="3200" dirty="0">
                <a:solidFill>
                  <a:prstClr val="black"/>
                </a:solidFill>
              </a:rPr>
              <a:t>Jewish </a:t>
            </a:r>
            <a:r>
              <a:rPr lang="en-US" sz="3200" dirty="0" smtClean="0">
                <a:solidFill>
                  <a:prstClr val="black"/>
                </a:solidFill>
              </a:rPr>
              <a:t>minority to Purified Arian </a:t>
            </a:r>
          </a:p>
          <a:p>
            <a:pPr marL="0" indent="0">
              <a:buNone/>
            </a:pPr>
            <a:r>
              <a:rPr lang="en-US" sz="3200" dirty="0" smtClean="0">
                <a:solidFill>
                  <a:prstClr val="black"/>
                </a:solidFill>
              </a:rPr>
              <a:t>      Master race </a:t>
            </a:r>
            <a:r>
              <a:rPr lang="en-US" sz="2600" dirty="0" smtClean="0">
                <a:solidFill>
                  <a:prstClr val="black"/>
                </a:solidFill>
              </a:rPr>
              <a:t>( Nazism ideology)</a:t>
            </a:r>
            <a:endParaRPr lang="en-US" sz="2600" b="1" dirty="0" smtClean="0">
              <a:solidFill>
                <a:srgbClr val="00B0F0"/>
              </a:solidFill>
            </a:endParaRPr>
          </a:p>
        </p:txBody>
      </p:sp>
      <p:pic>
        <p:nvPicPr>
          <p:cNvPr id="7172" name="Picture 4" descr="ÙØªÛØ¬Ù ØªØµÙÛØ±Û Ø¨Ø±Ø§Û âªunethical studies were carried out in concentration camps during World War II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451" y="102766"/>
            <a:ext cx="3587112" cy="260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670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675"/>
            <a:ext cx="12192000" cy="1418897"/>
          </a:xfrm>
        </p:spPr>
        <p:txBody>
          <a:bodyPr>
            <a:normAutofit fontScale="90000"/>
          </a:bodyPr>
          <a:lstStyle/>
          <a:p>
            <a:pPr algn="ctr"/>
            <a:r>
              <a:rPr kumimoji="1" lang="en-US" altLang="ja-JP" sz="3200" dirty="0" smtClean="0">
                <a:latin typeface="Garamond" panose="02020404030301010803" pitchFamily="18" charset="0"/>
                <a:ea typeface="ＭＳ Ｐゴシック" panose="020B0600070205080204" pitchFamily="34" charset="-128"/>
              </a:rPr>
              <a:t/>
            </a:r>
            <a:br>
              <a:rPr kumimoji="1" lang="en-US" altLang="ja-JP" sz="3200" dirty="0" smtClean="0">
                <a:latin typeface="Garamond" panose="02020404030301010803" pitchFamily="18" charset="0"/>
                <a:ea typeface="ＭＳ Ｐゴシック" panose="020B0600070205080204" pitchFamily="34" charset="-128"/>
              </a:rPr>
            </a:br>
            <a:r>
              <a:rPr kumimoji="1" lang="en-US" altLang="ja-JP" sz="4000" b="1" dirty="0" smtClean="0">
                <a:latin typeface="Garamond" panose="02020404030301010803" pitchFamily="18" charset="0"/>
                <a:ea typeface="ＭＳ Ｐゴシック" panose="020B0600070205080204" pitchFamily="34" charset="-128"/>
              </a:rPr>
              <a:t>Nuremberg trials</a:t>
            </a:r>
            <a:br>
              <a:rPr kumimoji="1" lang="en-US" altLang="ja-JP" sz="4000" b="1" dirty="0" smtClean="0">
                <a:latin typeface="Garamond" panose="02020404030301010803" pitchFamily="18" charset="0"/>
                <a:ea typeface="ＭＳ Ｐゴシック" panose="020B0600070205080204" pitchFamily="34" charset="-128"/>
              </a:rPr>
            </a:br>
            <a:r>
              <a:rPr kumimoji="1" lang="en-US" altLang="ja-JP" sz="2700" dirty="0" smtClean="0">
                <a:latin typeface="Garamond" panose="02020404030301010803" pitchFamily="18" charset="0"/>
                <a:ea typeface="ＭＳ Ｐゴシック" panose="020B0600070205080204" pitchFamily="34" charset="-128"/>
              </a:rPr>
              <a:t>Military tribunals For </a:t>
            </a:r>
            <a:r>
              <a:rPr kumimoji="1" lang="en-US" altLang="ja-JP" sz="2700" dirty="0">
                <a:latin typeface="Garamond" panose="02020404030301010803" pitchFamily="18" charset="0"/>
                <a:ea typeface="ＭＳ Ｐゴシック" panose="020B0600070205080204" pitchFamily="34" charset="-128"/>
              </a:rPr>
              <a:t>prosecution of political, military, judicial and economic leadership of Nazi </a:t>
            </a:r>
            <a:r>
              <a:rPr kumimoji="1" lang="en-US" altLang="ja-JP" sz="2700" dirty="0" smtClean="0">
                <a:latin typeface="Garamond" panose="02020404030301010803" pitchFamily="18" charset="0"/>
                <a:ea typeface="ＭＳ Ｐゴシック" panose="020B0600070205080204" pitchFamily="34" charset="-128"/>
              </a:rPr>
              <a:t>, participated </a:t>
            </a:r>
            <a:r>
              <a:rPr kumimoji="1" lang="en-US" altLang="ja-JP" sz="2700" dirty="0">
                <a:latin typeface="Garamond" panose="02020404030301010803" pitchFamily="18" charset="0"/>
                <a:ea typeface="ＭＳ Ｐゴシック" panose="020B0600070205080204" pitchFamily="34" charset="-128"/>
              </a:rPr>
              <a:t>in the Holocaust and other war crimes</a:t>
            </a:r>
            <a:r>
              <a:rPr kumimoji="1" lang="en-US" altLang="ja-JP" sz="2200" dirty="0">
                <a:latin typeface="Garamond" panose="02020404030301010803" pitchFamily="18" charset="0"/>
                <a:ea typeface="ＭＳ Ｐゴシック" panose="020B0600070205080204" pitchFamily="34" charset="-128"/>
              </a:rPr>
              <a:t/>
            </a:r>
            <a:br>
              <a:rPr kumimoji="1" lang="en-US" altLang="ja-JP" sz="2200" dirty="0">
                <a:latin typeface="Garamond" panose="02020404030301010803" pitchFamily="18" charset="0"/>
                <a:ea typeface="ＭＳ Ｐゴシック" panose="020B0600070205080204" pitchFamily="34" charset="-128"/>
              </a:rPr>
            </a:br>
            <a:r>
              <a:rPr kumimoji="1" lang="en-US" altLang="ja-JP" sz="2200" dirty="0" smtClean="0">
                <a:latin typeface="Garamond" panose="02020404030301010803" pitchFamily="18" charset="0"/>
                <a:ea typeface="ＭＳ Ｐゴシック" panose="020B0600070205080204" pitchFamily="34" charset="-128"/>
              </a:rPr>
              <a:t/>
            </a:r>
            <a:br>
              <a:rPr kumimoji="1" lang="en-US" altLang="ja-JP" sz="2200" dirty="0" smtClean="0">
                <a:latin typeface="Garamond" panose="02020404030301010803" pitchFamily="18" charset="0"/>
                <a:ea typeface="ＭＳ Ｐゴシック" panose="020B0600070205080204" pitchFamily="34" charset="-128"/>
              </a:rPr>
            </a:br>
            <a:r>
              <a:rPr kumimoji="1" lang="en-US" altLang="ja-JP" sz="2200" dirty="0">
                <a:latin typeface="Garamond" panose="02020404030301010803" pitchFamily="18" charset="0"/>
                <a:ea typeface="ＭＳ Ｐゴシック" panose="020B0600070205080204" pitchFamily="34" charset="-128"/>
              </a:rPr>
              <a:t/>
            </a:r>
            <a:br>
              <a:rPr kumimoji="1" lang="en-US" altLang="ja-JP" sz="2200" dirty="0">
                <a:latin typeface="Garamond" panose="02020404030301010803" pitchFamily="18" charset="0"/>
                <a:ea typeface="ＭＳ Ｐゴシック" panose="020B0600070205080204" pitchFamily="34" charset="-128"/>
              </a:rPr>
            </a:br>
            <a:endParaRPr lang="en-US" sz="2200" dirty="0"/>
          </a:p>
        </p:txBody>
      </p:sp>
      <p:sp>
        <p:nvSpPr>
          <p:cNvPr id="3" name="Content Placeholder 2"/>
          <p:cNvSpPr>
            <a:spLocks noGrp="1"/>
          </p:cNvSpPr>
          <p:nvPr>
            <p:ph idx="1"/>
          </p:nvPr>
        </p:nvSpPr>
        <p:spPr>
          <a:xfrm>
            <a:off x="49016" y="1508005"/>
            <a:ext cx="7762200" cy="5357689"/>
          </a:xfrm>
        </p:spPr>
        <p:txBody>
          <a:bodyPr>
            <a:normAutofit fontScale="40000" lnSpcReduction="20000"/>
          </a:bodyPr>
          <a:lstStyle/>
          <a:p>
            <a:pPr marL="0" indent="0" algn="ctr">
              <a:buNone/>
            </a:pPr>
            <a:r>
              <a:rPr lang="en-US" sz="5000" b="1" dirty="0" smtClean="0"/>
              <a:t>Background</a:t>
            </a:r>
          </a:p>
          <a:p>
            <a:pPr marL="0" indent="0" algn="ctr">
              <a:buNone/>
            </a:pPr>
            <a:endParaRPr lang="en-US" sz="3500" b="1" dirty="0" smtClean="0"/>
          </a:p>
          <a:p>
            <a:pPr marL="514350" indent="-514350">
              <a:buFont typeface="+mj-lt"/>
              <a:buAutoNum type="arabicPeriod"/>
            </a:pPr>
            <a:r>
              <a:rPr lang="en-US" sz="5000" dirty="0" smtClean="0"/>
              <a:t>1940 : The </a:t>
            </a:r>
            <a:r>
              <a:rPr lang="en-US" sz="5000" dirty="0"/>
              <a:t>Polish </a:t>
            </a:r>
            <a:r>
              <a:rPr lang="en-US" sz="5000" dirty="0">
                <a:solidFill>
                  <a:srgbClr val="222222"/>
                </a:solidFill>
                <a:latin typeface="Arial" panose="020B0604020202020204" pitchFamily="34" charset="0"/>
              </a:rPr>
              <a:t>government-in-exile asked the British </a:t>
            </a:r>
            <a:r>
              <a:rPr lang="en-US" sz="5000" dirty="0" smtClean="0">
                <a:solidFill>
                  <a:srgbClr val="222222"/>
                </a:solidFill>
                <a:latin typeface="Arial" panose="020B0604020202020204" pitchFamily="34" charset="0"/>
              </a:rPr>
              <a:t>and</a:t>
            </a:r>
          </a:p>
          <a:p>
            <a:pPr marL="0" indent="0">
              <a:buNone/>
            </a:pPr>
            <a:r>
              <a:rPr lang="en-US" sz="5000" dirty="0">
                <a:solidFill>
                  <a:srgbClr val="222222"/>
                </a:solidFill>
                <a:latin typeface="Arial" panose="020B0604020202020204" pitchFamily="34" charset="0"/>
              </a:rPr>
              <a:t> </a:t>
            </a:r>
            <a:r>
              <a:rPr lang="en-US" sz="5000" dirty="0" smtClean="0">
                <a:solidFill>
                  <a:srgbClr val="222222"/>
                </a:solidFill>
                <a:latin typeface="Arial" panose="020B0604020202020204" pitchFamily="34" charset="0"/>
              </a:rPr>
              <a:t>         </a:t>
            </a:r>
            <a:r>
              <a:rPr lang="en-US" sz="5000" dirty="0">
                <a:solidFill>
                  <a:srgbClr val="222222"/>
                </a:solidFill>
                <a:latin typeface="Arial" panose="020B0604020202020204" pitchFamily="34" charset="0"/>
              </a:rPr>
              <a:t>French </a:t>
            </a:r>
            <a:r>
              <a:rPr lang="en-US" sz="5000" dirty="0" smtClean="0">
                <a:solidFill>
                  <a:srgbClr val="222222"/>
                </a:solidFill>
                <a:latin typeface="Arial" panose="020B0604020202020204" pitchFamily="34" charset="0"/>
              </a:rPr>
              <a:t>governments</a:t>
            </a:r>
            <a:r>
              <a:rPr lang="en-US" sz="5000" dirty="0" smtClean="0"/>
              <a:t> to </a:t>
            </a:r>
            <a:r>
              <a:rPr lang="en-US" sz="5000" dirty="0"/>
              <a:t>condemn the </a:t>
            </a:r>
            <a:r>
              <a:rPr lang="en-US" sz="5000" dirty="0" smtClean="0"/>
              <a:t> German </a:t>
            </a:r>
            <a:r>
              <a:rPr lang="en-US" sz="5000" dirty="0"/>
              <a:t>invasion of their </a:t>
            </a:r>
            <a:r>
              <a:rPr lang="en-US" sz="5000" dirty="0" smtClean="0"/>
              <a:t>country</a:t>
            </a:r>
          </a:p>
          <a:p>
            <a:pPr marL="0" indent="0">
              <a:buNone/>
            </a:pPr>
            <a:endParaRPr lang="en-US" sz="5000" dirty="0" smtClean="0"/>
          </a:p>
          <a:p>
            <a:pPr marL="0" indent="0">
              <a:buNone/>
            </a:pPr>
            <a:r>
              <a:rPr lang="en-US" sz="5000" dirty="0" smtClean="0"/>
              <a:t>2.      1943 :  the Soviet Union, the UK and the US published : </a:t>
            </a:r>
          </a:p>
          <a:p>
            <a:pPr marL="0" indent="0">
              <a:buNone/>
            </a:pPr>
            <a:r>
              <a:rPr lang="en-US" sz="5000" dirty="0"/>
              <a:t> </a:t>
            </a:r>
            <a:r>
              <a:rPr lang="en-US" sz="5000" dirty="0" smtClean="0"/>
              <a:t>         "Declaration on German Atrocities in Occupied Europe which states :</a:t>
            </a:r>
          </a:p>
          <a:p>
            <a:pPr marL="0" indent="0">
              <a:buNone/>
            </a:pPr>
            <a:r>
              <a:rPr lang="en-US" sz="5000" dirty="0" smtClean="0"/>
              <a:t>              when the Nazis were defeated, the Allies would "pursue them to the uttermost ends of the earth </a:t>
            </a:r>
            <a:r>
              <a:rPr lang="en-US" sz="5000" dirty="0" smtClean="0"/>
              <a:t>in order that justice may be done</a:t>
            </a:r>
          </a:p>
          <a:p>
            <a:pPr marL="0" indent="0">
              <a:buNone/>
            </a:pPr>
            <a:endParaRPr lang="en-US" sz="4000" dirty="0" smtClean="0"/>
          </a:p>
          <a:p>
            <a:pPr marL="0" indent="0">
              <a:buNone/>
            </a:pPr>
            <a:endParaRPr lang="en-US" sz="2900" dirty="0" smtClean="0"/>
          </a:p>
          <a:p>
            <a:pPr marL="0" indent="0">
              <a:buNone/>
            </a:pPr>
            <a:r>
              <a:rPr lang="en-US" sz="9000" dirty="0" smtClean="0"/>
              <a:t>3.  </a:t>
            </a:r>
            <a:r>
              <a:rPr lang="en-US" sz="5500" dirty="0" smtClean="0"/>
              <a:t>1943 </a:t>
            </a:r>
            <a:r>
              <a:rPr lang="en-US" sz="9000" dirty="0" smtClean="0"/>
              <a:t>: </a:t>
            </a:r>
            <a:r>
              <a:rPr lang="en-US" sz="6000" dirty="0"/>
              <a:t>Tripartite Dinner Meeting at </a:t>
            </a:r>
            <a:r>
              <a:rPr lang="en-US" sz="6000" dirty="0" smtClean="0"/>
              <a:t>Tehran Conference between </a:t>
            </a:r>
            <a:r>
              <a:rPr lang="en-US" sz="5000" dirty="0" smtClean="0"/>
              <a:t>: </a:t>
            </a:r>
            <a:r>
              <a:rPr lang="en-US" sz="6000" dirty="0" smtClean="0"/>
              <a:t>Josef Stalin , Franklin D Roosevelt and Sir Winston </a:t>
            </a:r>
            <a:r>
              <a:rPr lang="en-US" sz="6000" dirty="0" err="1" smtClean="0"/>
              <a:t>Churcill</a:t>
            </a:r>
            <a:r>
              <a:rPr lang="en-US" sz="6000" dirty="0" smtClean="0"/>
              <a:t>   </a:t>
            </a:r>
            <a:endParaRPr lang="en-US" sz="6000" b="1" dirty="0" smtClean="0"/>
          </a:p>
          <a:p>
            <a:pPr marL="0" indent="0" algn="ctr">
              <a:buNone/>
            </a:pPr>
            <a:r>
              <a:rPr lang="en-US" sz="2900" b="1" dirty="0" smtClean="0"/>
              <a:t>  </a:t>
            </a:r>
            <a:endParaRPr lang="en-US" sz="3500" dirty="0"/>
          </a:p>
        </p:txBody>
      </p:sp>
      <p:pic>
        <p:nvPicPr>
          <p:cNvPr id="5" name="Picture 4"/>
          <p:cNvPicPr>
            <a:picLocks noChangeAspect="1"/>
          </p:cNvPicPr>
          <p:nvPr/>
        </p:nvPicPr>
        <p:blipFill>
          <a:blip r:embed="rId2"/>
          <a:stretch>
            <a:fillRect/>
          </a:stretch>
        </p:blipFill>
        <p:spPr>
          <a:xfrm>
            <a:off x="7956645" y="2090920"/>
            <a:ext cx="4235355" cy="4767079"/>
          </a:xfrm>
          <a:prstGeom prst="rect">
            <a:avLst/>
          </a:prstGeom>
        </p:spPr>
      </p:pic>
      <p:sp>
        <p:nvSpPr>
          <p:cNvPr id="6" name="TextBox 5"/>
          <p:cNvSpPr txBox="1"/>
          <p:nvPr/>
        </p:nvSpPr>
        <p:spPr>
          <a:xfrm>
            <a:off x="9400667" y="6465584"/>
            <a:ext cx="855406" cy="400110"/>
          </a:xfrm>
          <a:prstGeom prst="rect">
            <a:avLst/>
          </a:prstGeom>
          <a:noFill/>
        </p:spPr>
        <p:txBody>
          <a:bodyPr wrap="square" rtlCol="0">
            <a:spAutoFit/>
          </a:bodyPr>
          <a:lstStyle/>
          <a:p>
            <a:r>
              <a:rPr lang="en-US" sz="1000" b="1" dirty="0">
                <a:solidFill>
                  <a:srgbClr val="000000"/>
                </a:solidFill>
                <a:latin typeface="Arial" panose="020B0604020202020204" pitchFamily="34" charset="0"/>
              </a:rPr>
              <a:t>Franklin D. Roosevelt</a:t>
            </a:r>
            <a:endParaRPr lang="en-US" sz="1000" b="1" dirty="0"/>
          </a:p>
        </p:txBody>
      </p:sp>
      <p:sp>
        <p:nvSpPr>
          <p:cNvPr id="7" name="TextBox 6"/>
          <p:cNvSpPr txBox="1"/>
          <p:nvPr/>
        </p:nvSpPr>
        <p:spPr>
          <a:xfrm>
            <a:off x="10510685" y="6488667"/>
            <a:ext cx="1592826" cy="253916"/>
          </a:xfrm>
          <a:prstGeom prst="rect">
            <a:avLst/>
          </a:prstGeom>
          <a:noFill/>
        </p:spPr>
        <p:txBody>
          <a:bodyPr wrap="square" rtlCol="0">
            <a:spAutoFit/>
          </a:bodyPr>
          <a:lstStyle/>
          <a:p>
            <a:r>
              <a:rPr lang="en-US" sz="1050" b="1">
                <a:solidFill>
                  <a:srgbClr val="000000"/>
                </a:solidFill>
                <a:latin typeface="Arial" panose="020B0604020202020204" pitchFamily="34" charset="0"/>
              </a:rPr>
              <a:t>Sir Winston Churchill</a:t>
            </a:r>
            <a:endParaRPr lang="en-US" sz="1050" dirty="0"/>
          </a:p>
        </p:txBody>
      </p:sp>
      <p:sp>
        <p:nvSpPr>
          <p:cNvPr id="8" name="TextBox 7"/>
          <p:cNvSpPr txBox="1"/>
          <p:nvPr/>
        </p:nvSpPr>
        <p:spPr>
          <a:xfrm>
            <a:off x="8065827" y="6465584"/>
            <a:ext cx="1225658" cy="276999"/>
          </a:xfrm>
          <a:prstGeom prst="rect">
            <a:avLst/>
          </a:prstGeom>
          <a:noFill/>
        </p:spPr>
        <p:txBody>
          <a:bodyPr wrap="square" rtlCol="0">
            <a:spAutoFit/>
          </a:bodyPr>
          <a:lstStyle/>
          <a:p>
            <a:r>
              <a:rPr lang="en-US" sz="1200" b="1">
                <a:solidFill>
                  <a:srgbClr val="000000"/>
                </a:solidFill>
                <a:latin typeface="Arial" panose="020B0604020202020204" pitchFamily="34" charset="0"/>
              </a:rPr>
              <a:t>Joseph Stalin</a:t>
            </a:r>
            <a:endParaRPr lang="en-US" sz="1200" dirty="0"/>
          </a:p>
        </p:txBody>
      </p:sp>
    </p:spTree>
    <p:extLst>
      <p:ext uri="{BB962C8B-B14F-4D97-AF65-F5344CB8AC3E}">
        <p14:creationId xmlns:p14="http://schemas.microsoft.com/office/powerpoint/2010/main" val="139805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86" y="-27370"/>
            <a:ext cx="10515600" cy="1325563"/>
          </a:xfrm>
        </p:spPr>
        <p:txBody>
          <a:bodyPr/>
          <a:lstStyle/>
          <a:p>
            <a:pPr algn="ctr"/>
            <a:r>
              <a:rPr lang="en-US" sz="3200" b="1" dirty="0"/>
              <a:t>Nuremberg </a:t>
            </a:r>
            <a:r>
              <a:rPr lang="en-US" sz="3200" b="1" dirty="0" smtClean="0"/>
              <a:t>trials </a:t>
            </a:r>
            <a:r>
              <a:rPr lang="en-US" sz="1800" dirty="0" smtClean="0"/>
              <a:t>cont’d</a:t>
            </a:r>
            <a:r>
              <a:rPr lang="en-US" sz="1800" dirty="0"/>
              <a:t/>
            </a:r>
            <a:br>
              <a:rPr lang="en-US" sz="1800" dirty="0"/>
            </a:br>
            <a:endParaRPr lang="en-US" sz="1800" dirty="0"/>
          </a:p>
        </p:txBody>
      </p:sp>
      <p:sp>
        <p:nvSpPr>
          <p:cNvPr id="3" name="Content Placeholder 2"/>
          <p:cNvSpPr>
            <a:spLocks noGrp="1"/>
          </p:cNvSpPr>
          <p:nvPr>
            <p:ph idx="1"/>
          </p:nvPr>
        </p:nvSpPr>
        <p:spPr>
          <a:xfrm>
            <a:off x="0" y="1349485"/>
            <a:ext cx="12192000" cy="5508515"/>
          </a:xfrm>
        </p:spPr>
        <p:txBody>
          <a:bodyPr>
            <a:normAutofit/>
          </a:bodyPr>
          <a:lstStyle/>
          <a:p>
            <a:pPr marL="514350" indent="-514350">
              <a:buFont typeface="+mj-lt"/>
              <a:buAutoNum type="arabicPeriod"/>
            </a:pPr>
            <a:r>
              <a:rPr lang="en-US" dirty="0" smtClean="0"/>
              <a:t> </a:t>
            </a:r>
            <a:r>
              <a:rPr lang="en-US" sz="2200" dirty="0" smtClean="0"/>
              <a:t> </a:t>
            </a:r>
            <a:r>
              <a:rPr lang="en-US" sz="2200" dirty="0"/>
              <a:t>20 November </a:t>
            </a:r>
            <a:r>
              <a:rPr lang="en-US" sz="2200" dirty="0" smtClean="0"/>
              <a:t>1945</a:t>
            </a:r>
            <a:r>
              <a:rPr lang="en-US" sz="2200" dirty="0"/>
              <a:t> to 1 September 1946 in the Bavarian city of </a:t>
            </a:r>
            <a:r>
              <a:rPr lang="en-US" sz="2200" dirty="0" smtClean="0"/>
              <a:t>Nuremberg</a:t>
            </a:r>
            <a:endParaRPr lang="en-US" sz="2200" dirty="0"/>
          </a:p>
          <a:p>
            <a:pPr marL="514350" indent="-514350">
              <a:buFont typeface="+mj-lt"/>
              <a:buAutoNum type="arabicPeriod"/>
            </a:pPr>
            <a:r>
              <a:rPr lang="en-US" sz="2200" dirty="0" smtClean="0"/>
              <a:t>  </a:t>
            </a:r>
            <a:r>
              <a:rPr lang="en-US" sz="2200" dirty="0"/>
              <a:t>Nuremberg was chosen for two reasons :</a:t>
            </a:r>
          </a:p>
          <a:p>
            <a:pPr marL="0" indent="0">
              <a:buNone/>
            </a:pPr>
            <a:r>
              <a:rPr lang="en-US" sz="2400" dirty="0"/>
              <a:t>         </a:t>
            </a:r>
            <a:r>
              <a:rPr lang="en-US" sz="2400" dirty="0" smtClean="0"/>
              <a:t>     </a:t>
            </a:r>
            <a:r>
              <a:rPr lang="en-US" sz="2400" dirty="0"/>
              <a:t>I.  The Palace of Justice was spacious and largely </a:t>
            </a:r>
            <a:r>
              <a:rPr lang="en-US" sz="2400" dirty="0" smtClean="0"/>
              <a:t>undamaged during war</a:t>
            </a:r>
            <a:endParaRPr lang="en-US" sz="2400" dirty="0"/>
          </a:p>
          <a:p>
            <a:pPr marL="0" indent="0">
              <a:buNone/>
            </a:pPr>
            <a:r>
              <a:rPr lang="en-US" sz="2400" dirty="0"/>
              <a:t>         </a:t>
            </a:r>
            <a:r>
              <a:rPr lang="en-US" sz="2400" dirty="0" smtClean="0"/>
              <a:t>     </a:t>
            </a:r>
            <a:r>
              <a:rPr lang="en-US" sz="2400" dirty="0"/>
              <a:t>II. Nuremberg was considered the ceremonial birthplace of the Nazi Party </a:t>
            </a:r>
            <a:endParaRPr lang="en-US" sz="2400" dirty="0" smtClean="0"/>
          </a:p>
          <a:p>
            <a:pPr marL="0" indent="0">
              <a:buNone/>
            </a:pPr>
            <a:endParaRPr lang="en-US" sz="2400" dirty="0"/>
          </a:p>
          <a:p>
            <a:pPr marL="457200" indent="-457200">
              <a:buFont typeface="+mj-lt"/>
              <a:buAutoNum type="arabicPeriod" startAt="3"/>
            </a:pPr>
            <a:r>
              <a:rPr lang="en-US" sz="2200" dirty="0" smtClean="0"/>
              <a:t> Agreement between three </a:t>
            </a:r>
            <a:r>
              <a:rPr lang="en-US" sz="2200" dirty="0"/>
              <a:t>major wartime </a:t>
            </a:r>
            <a:r>
              <a:rPr lang="en-US" sz="2200" dirty="0" smtClean="0"/>
              <a:t>powers ( UK, US, and </a:t>
            </a:r>
            <a:r>
              <a:rPr lang="en-US" sz="2200" dirty="0"/>
              <a:t>Soviet </a:t>
            </a:r>
            <a:r>
              <a:rPr lang="en-US" sz="2200" dirty="0" smtClean="0"/>
              <a:t>Union) </a:t>
            </a:r>
          </a:p>
          <a:p>
            <a:pPr marL="457200" indent="-457200">
              <a:buFont typeface="+mj-lt"/>
              <a:buAutoNum type="arabicPeriod" startAt="3"/>
            </a:pPr>
            <a:r>
              <a:rPr lang="en-US" sz="2200" dirty="0" smtClean="0"/>
              <a:t> France </a:t>
            </a:r>
            <a:r>
              <a:rPr lang="en-US" sz="2200" dirty="0"/>
              <a:t>awarded a place on the </a:t>
            </a:r>
            <a:r>
              <a:rPr lang="en-US" sz="2200" dirty="0" smtClean="0"/>
              <a:t>tribunal</a:t>
            </a:r>
          </a:p>
          <a:p>
            <a:pPr marL="457200" indent="-457200">
              <a:buFont typeface="+mj-lt"/>
              <a:buAutoNum type="arabicPeriod" startAt="3"/>
            </a:pPr>
            <a:r>
              <a:rPr lang="en-US" sz="2200" dirty="0" smtClean="0"/>
              <a:t> Legal </a:t>
            </a:r>
            <a:r>
              <a:rPr lang="en-US" sz="2200" dirty="0"/>
              <a:t>basis for the </a:t>
            </a:r>
            <a:r>
              <a:rPr lang="en-US" sz="2200" dirty="0" smtClean="0"/>
              <a:t>trial : </a:t>
            </a:r>
            <a:r>
              <a:rPr lang="en-US" sz="2200" dirty="0"/>
              <a:t>London </a:t>
            </a:r>
            <a:r>
              <a:rPr lang="en-US" sz="2200" dirty="0" smtClean="0"/>
              <a:t>Charter</a:t>
            </a:r>
            <a:r>
              <a:rPr lang="en-US" dirty="0" smtClean="0"/>
              <a:t> </a:t>
            </a:r>
            <a:r>
              <a:rPr lang="en-US" sz="1800" dirty="0"/>
              <a:t>(crimes against peace, war crimes, and crimes against </a:t>
            </a:r>
            <a:r>
              <a:rPr lang="en-US" sz="1800" dirty="0" smtClean="0"/>
              <a:t>humanity)</a:t>
            </a:r>
          </a:p>
          <a:p>
            <a:pPr marL="457200" indent="-457200">
              <a:buFont typeface="+mj-lt"/>
              <a:buAutoNum type="arabicPeriod" startAt="3"/>
            </a:pPr>
            <a:r>
              <a:rPr lang="en-US" sz="2200" dirty="0"/>
              <a:t>O</a:t>
            </a:r>
            <a:r>
              <a:rPr lang="en-US" sz="2200" dirty="0" smtClean="0"/>
              <a:t>ne </a:t>
            </a:r>
            <a:r>
              <a:rPr lang="en-US" sz="2200" dirty="0"/>
              <a:t>judge and an </a:t>
            </a:r>
            <a:r>
              <a:rPr lang="en-US" sz="2200" dirty="0" smtClean="0"/>
              <a:t>alternative from each of four countries</a:t>
            </a:r>
          </a:p>
          <a:p>
            <a:pPr marL="457200" indent="-457200">
              <a:buFont typeface="+mj-lt"/>
              <a:buAutoNum type="arabicPeriod" startAt="3"/>
            </a:pPr>
            <a:r>
              <a:rPr lang="en-US" sz="2200" dirty="0"/>
              <a:t>Some 200 German war crimes defendants were tried </a:t>
            </a:r>
            <a:endParaRPr lang="en-US" sz="2200" dirty="0" smtClean="0"/>
          </a:p>
          <a:p>
            <a:pPr marL="457200" indent="-457200">
              <a:buFont typeface="+mj-lt"/>
              <a:buAutoNum type="arabicPeriod" startAt="3"/>
            </a:pPr>
            <a:r>
              <a:rPr lang="en-US" sz="2200" dirty="0" smtClean="0"/>
              <a:t> </a:t>
            </a:r>
            <a:r>
              <a:rPr lang="en-US" sz="2200" dirty="0"/>
              <a:t>The 24 </a:t>
            </a:r>
            <a:r>
              <a:rPr lang="en-US" sz="2200" dirty="0" smtClean="0"/>
              <a:t>accused were , with </a:t>
            </a:r>
            <a:r>
              <a:rPr lang="en-US" sz="2200" dirty="0"/>
              <a:t>respect to each </a:t>
            </a:r>
            <a:r>
              <a:rPr lang="en-US" sz="2200" dirty="0" smtClean="0"/>
              <a:t>charge</a:t>
            </a:r>
            <a:r>
              <a:rPr lang="en-US" sz="2200" dirty="0"/>
              <a:t> </a:t>
            </a:r>
            <a:r>
              <a:rPr lang="en-US" sz="2200" dirty="0" smtClean="0"/>
              <a:t>convicted (death penalty or imprisonment) or non convicted (acquitted or no decision)</a:t>
            </a:r>
            <a:endParaRPr lang="en-US" sz="2200" dirty="0"/>
          </a:p>
        </p:txBody>
      </p:sp>
      <p:pic>
        <p:nvPicPr>
          <p:cNvPr id="4" name="Picture 3"/>
          <p:cNvPicPr>
            <a:picLocks noChangeAspect="1"/>
          </p:cNvPicPr>
          <p:nvPr/>
        </p:nvPicPr>
        <p:blipFill>
          <a:blip r:embed="rId2"/>
          <a:stretch>
            <a:fillRect/>
          </a:stretch>
        </p:blipFill>
        <p:spPr>
          <a:xfrm>
            <a:off x="9438968" y="635411"/>
            <a:ext cx="2753032" cy="1691148"/>
          </a:xfrm>
          <a:prstGeom prst="rect">
            <a:avLst/>
          </a:prstGeom>
        </p:spPr>
      </p:pic>
    </p:spTree>
    <p:extLst>
      <p:ext uri="{BB962C8B-B14F-4D97-AF65-F5344CB8AC3E}">
        <p14:creationId xmlns:p14="http://schemas.microsoft.com/office/powerpoint/2010/main" val="39496275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21608</TotalTime>
  <Words>2782</Words>
  <Application>Microsoft Office PowerPoint</Application>
  <PresentationFormat>Widescreen</PresentationFormat>
  <Paragraphs>332</Paragraphs>
  <Slides>36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B Titr</vt:lpstr>
      <vt:lpstr>Bodoni MT</vt:lpstr>
      <vt:lpstr>Calibri</vt:lpstr>
      <vt:lpstr>Calibri Light</vt:lpstr>
      <vt:lpstr>Garamond</vt:lpstr>
      <vt:lpstr>Linux Libertine</vt:lpstr>
      <vt:lpstr>Noto Naskh Arabic UI</vt:lpstr>
      <vt:lpstr>Times New Roman</vt:lpstr>
      <vt:lpstr>Wingdings</vt:lpstr>
      <vt:lpstr>Office Theme</vt:lpstr>
      <vt:lpstr>PowerPoint Presentation</vt:lpstr>
      <vt:lpstr>Human rights and  Medical ethics     </vt:lpstr>
      <vt:lpstr>                     History </vt:lpstr>
      <vt:lpstr>History contd. </vt:lpstr>
      <vt:lpstr>Principles of medical ethics</vt:lpstr>
      <vt:lpstr>Principles of medical ethics cont’d</vt:lpstr>
      <vt:lpstr>Example of dreadful experiments in the 20th century</vt:lpstr>
      <vt:lpstr> Nuremberg trials Military tribunals For prosecution of political, military, judicial and economic leadership of Nazi , participated in the Holocaust and other war crimes   </vt:lpstr>
      <vt:lpstr>Nuremberg trials cont’d </vt:lpstr>
      <vt:lpstr>Nuremberg trials cont’d</vt:lpstr>
      <vt:lpstr>Nuremberg Code</vt:lpstr>
      <vt:lpstr>Nuremberg Code cont’d</vt:lpstr>
      <vt:lpstr>Declaration of Geneva</vt:lpstr>
      <vt:lpstr>Declaration of Geneva cont’d  modernized wording of the ancient oath of Hippocrates </vt:lpstr>
      <vt:lpstr>Declaration of Geneva cont’d modernized wording of the ancient oath of Hippocrates </vt:lpstr>
      <vt:lpstr>Declaration of Helsinki</vt:lpstr>
      <vt:lpstr>Declaration of Helsinki</vt:lpstr>
      <vt:lpstr> Declaration of Helsinki cont‘d Principles </vt:lpstr>
      <vt:lpstr>Declaration of Helsinki cont‘d Principles</vt:lpstr>
      <vt:lpstr>The Tuskegee study of untreated syphilis in the  African American men </vt:lpstr>
      <vt:lpstr> Belmont commission Feb. 1976   Guidelines for the Protection of Human Subjects  </vt:lpstr>
      <vt:lpstr>               Brief review of the Belmont Report  </vt:lpstr>
      <vt:lpstr> A horrible example of unethical and immoral     behavior in the history of organ transplantation   </vt:lpstr>
      <vt:lpstr>PowerPoint Presentation</vt:lpstr>
      <vt:lpstr>  The Declaration of Istanbul (TTS , ISN )  30 April to 1 May 2008  </vt:lpstr>
      <vt:lpstr>The Declaration of Istanbul (TTS , ISN )  30 April to 1 May 2008 cont’d </vt:lpstr>
      <vt:lpstr>  The Declaration of Istanbul (TTS , ISN )  30 April to 1 May 2008 cont’d </vt:lpstr>
      <vt:lpstr>Definition of key terms in DOI (2018 edition)  </vt:lpstr>
      <vt:lpstr>Definition of key terms in DOI (2018 edition) cont’d</vt:lpstr>
      <vt:lpstr>The Declaration of Istanbul (2018 edition)  Principles</vt:lpstr>
      <vt:lpstr> The Declaration of Istanbul (2018 edition)  Principles cont’d</vt:lpstr>
      <vt:lpstr>The Declaration of Istanbul (2018 edition)  Principles cont’d</vt:lpstr>
      <vt:lpstr>The Declaration of Istanbul (2018 edition)  Principles cont’d</vt:lpstr>
      <vt:lpstr>The Declaration of Istanbul (2018 edition)  Principles cont’d</vt:lpstr>
      <vt:lpstr>Undetermined issues in spite of DOI</vt:lpstr>
      <vt:lpstr>Recommendations to overcome these unethical issues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Arasteh</cp:lastModifiedBy>
  <cp:revision>526</cp:revision>
  <dcterms:created xsi:type="dcterms:W3CDTF">2019-01-03T07:01:45Z</dcterms:created>
  <dcterms:modified xsi:type="dcterms:W3CDTF">2021-01-11T09:10:31Z</dcterms:modified>
</cp:coreProperties>
</file>